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League Spartan" charset="1" panose="00000800000000000000"/>
      <p:regular r:id="rId30"/>
    </p:embeddedFont>
    <p:embeddedFont>
      <p:font typeface="Poppins Bold" charset="1" panose="00000800000000000000"/>
      <p:regular r:id="rId31"/>
    </p:embeddedFont>
    <p:embeddedFont>
      <p:font typeface="Poppins" charset="1" panose="00000500000000000000"/>
      <p:regular r:id="rId32"/>
    </p:embeddedFont>
    <p:embeddedFont>
      <p:font typeface="Montserrat Medium" charset="1" panose="00000600000000000000"/>
      <p:regular r:id="rId33"/>
    </p:embeddedFont>
    <p:embeddedFont>
      <p:font typeface="Montserrat" charset="1" panose="00000500000000000000"/>
      <p:regular r:id="rId34"/>
    </p:embeddedFont>
    <p:embeddedFont>
      <p:font typeface="Montserrat Bold" charset="1" panose="00000800000000000000"/>
      <p:regular r:id="rId35"/>
    </p:embeddedFont>
    <p:embeddedFont>
      <p:font typeface="Open Sans Light" charset="1" panose="020B0306030504020204"/>
      <p:regular r:id="rId36"/>
    </p:embeddedFont>
    <p:embeddedFont>
      <p:font typeface="Open Sans" charset="1" panose="020B0606030504020204"/>
      <p:regular r:id="rId37"/>
    </p:embeddedFont>
    <p:embeddedFont>
      <p:font typeface="Open Sans Bold" charset="1" panose="020B0806030504020204"/>
      <p:regular r:id="rId38"/>
    </p:embeddedFont>
    <p:embeddedFont>
      <p:font typeface="Arial Bold" charset="1" panose="020B0802020202020204"/>
      <p:regular r:id="rId42"/>
    </p:embeddedFont>
    <p:embeddedFont>
      <p:font typeface="Arimo" charset="1" panose="020B0604020202020204"/>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notesMasters/notesMaster1.xml" Type="http://schemas.openxmlformats.org/officeDocument/2006/relationships/notesMaster"/><Relationship Id="rId4" Target="theme/theme1.xml" Type="http://schemas.openxmlformats.org/officeDocument/2006/relationships/theme"/><Relationship Id="rId40" Target="theme/theme2.xml" Type="http://schemas.openxmlformats.org/officeDocument/2006/relationships/theme"/><Relationship Id="rId41" Target="notesSlides/notesSlide1.xml" Type="http://schemas.openxmlformats.org/officeDocument/2006/relationships/notesSlide"/><Relationship Id="rId42" Target="fonts/font42.fntdata" Type="http://schemas.openxmlformats.org/officeDocument/2006/relationships/font"/><Relationship Id="rId43" Target="fonts/font43.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9.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9.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6.png" Type="http://schemas.openxmlformats.org/officeDocument/2006/relationships/image"/><Relationship Id="rId4" Target="../media/image2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 r="0" b="-10944"/>
            </a:stretch>
          </a:blipFill>
        </p:spPr>
      </p:sp>
      <p:sp>
        <p:nvSpPr>
          <p:cNvPr name="TextBox 3" id="3"/>
          <p:cNvSpPr txBox="true"/>
          <p:nvPr/>
        </p:nvSpPr>
        <p:spPr>
          <a:xfrm rot="0">
            <a:off x="3139508" y="4550903"/>
            <a:ext cx="12008984" cy="1511300"/>
          </a:xfrm>
          <a:prstGeom prst="rect">
            <a:avLst/>
          </a:prstGeom>
        </p:spPr>
        <p:txBody>
          <a:bodyPr anchor="t" rtlCol="false" tIns="0" lIns="0" bIns="0" rIns="0">
            <a:spAutoFit/>
          </a:bodyPr>
          <a:lstStyle/>
          <a:p>
            <a:pPr algn="ctr">
              <a:lnSpc>
                <a:spcPts val="5950"/>
              </a:lnSpc>
            </a:pPr>
            <a:r>
              <a:rPr lang="en-US" b="true" sz="5000">
                <a:solidFill>
                  <a:srgbClr val="FFFFFF"/>
                </a:solidFill>
                <a:latin typeface="League Spartan"/>
                <a:ea typeface="League Spartan"/>
                <a:cs typeface="League Spartan"/>
                <a:sym typeface="League Spartan"/>
              </a:rPr>
              <a:t>LABORATORIO SEMINARIO DE SISTEMAS 1</a:t>
            </a:r>
          </a:p>
        </p:txBody>
      </p:sp>
      <p:sp>
        <p:nvSpPr>
          <p:cNvPr name="TextBox 4" id="4"/>
          <p:cNvSpPr txBox="true"/>
          <p:nvPr/>
        </p:nvSpPr>
        <p:spPr>
          <a:xfrm rot="0">
            <a:off x="15753569" y="6684832"/>
            <a:ext cx="1505731" cy="263505"/>
          </a:xfrm>
          <a:prstGeom prst="rect">
            <a:avLst/>
          </a:prstGeom>
        </p:spPr>
        <p:txBody>
          <a:bodyPr anchor="t" rtlCol="false" tIns="0" lIns="0" bIns="0" rIns="0">
            <a:spAutoFit/>
          </a:bodyPr>
          <a:lstStyle/>
          <a:p>
            <a:pPr algn="ctr">
              <a:lnSpc>
                <a:spcPts val="2181"/>
              </a:lnSpc>
            </a:pPr>
            <a:r>
              <a:rPr lang="en-US" b="true" sz="1833">
                <a:solidFill>
                  <a:srgbClr val="FFFFFF"/>
                </a:solidFill>
                <a:latin typeface="League Spartan"/>
                <a:ea typeface="League Spartan"/>
                <a:cs typeface="League Spartan"/>
                <a:sym typeface="League Spartan"/>
              </a:rPr>
              <a:t>CLASE 5</a:t>
            </a:r>
          </a:p>
        </p:txBody>
      </p:sp>
      <p:sp>
        <p:nvSpPr>
          <p:cNvPr name="TextBox 5" id="5"/>
          <p:cNvSpPr txBox="true"/>
          <p:nvPr/>
        </p:nvSpPr>
        <p:spPr>
          <a:xfrm rot="0">
            <a:off x="1974047" y="2499510"/>
            <a:ext cx="4261993" cy="263505"/>
          </a:xfrm>
          <a:prstGeom prst="rect">
            <a:avLst/>
          </a:prstGeom>
        </p:spPr>
        <p:txBody>
          <a:bodyPr anchor="t" rtlCol="false" tIns="0" lIns="0" bIns="0" rIns="0">
            <a:spAutoFit/>
          </a:bodyPr>
          <a:lstStyle/>
          <a:p>
            <a:pPr algn="ctr">
              <a:lnSpc>
                <a:spcPts val="2181"/>
              </a:lnSpc>
            </a:pPr>
            <a:r>
              <a:rPr lang="en-US" b="true" sz="1833">
                <a:solidFill>
                  <a:srgbClr val="FFFFFF"/>
                </a:solidFill>
                <a:latin typeface="League Spartan"/>
                <a:ea typeface="League Spartan"/>
                <a:cs typeface="League Spartan"/>
                <a:sym typeface="League Spartan"/>
              </a:rPr>
              <a:t>SEGUNDO SEMESTRE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559679" y="5605841"/>
            <a:ext cx="1051596" cy="1051596"/>
            <a:chOff x="0" y="0"/>
            <a:chExt cx="1402128" cy="1402128"/>
          </a:xfrm>
        </p:grpSpPr>
        <p:grpSp>
          <p:nvGrpSpPr>
            <p:cNvPr name="Group 4" id="4"/>
            <p:cNvGrpSpPr/>
            <p:nvPr/>
          </p:nvGrpSpPr>
          <p:grpSpPr>
            <a:xfrm rot="0">
              <a:off x="0" y="0"/>
              <a:ext cx="1402128" cy="140212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6" id="6"/>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nvGrpSpPr>
            <p:cNvPr name="Group 7" id="7"/>
            <p:cNvGrpSpPr/>
            <p:nvPr/>
          </p:nvGrpSpPr>
          <p:grpSpPr>
            <a:xfrm rot="0">
              <a:off x="60296" y="60296"/>
              <a:ext cx="1281536" cy="128153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9" id="9"/>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grpSp>
        <p:nvGrpSpPr>
          <p:cNvPr name="Group 10" id="10"/>
          <p:cNvGrpSpPr/>
          <p:nvPr/>
        </p:nvGrpSpPr>
        <p:grpSpPr>
          <a:xfrm rot="0">
            <a:off x="1559679" y="7653878"/>
            <a:ext cx="1051596" cy="1051596"/>
            <a:chOff x="0" y="0"/>
            <a:chExt cx="1402128" cy="1402128"/>
          </a:xfrm>
        </p:grpSpPr>
        <p:grpSp>
          <p:nvGrpSpPr>
            <p:cNvPr name="Group 11" id="11"/>
            <p:cNvGrpSpPr/>
            <p:nvPr/>
          </p:nvGrpSpPr>
          <p:grpSpPr>
            <a:xfrm rot="0">
              <a:off x="0" y="0"/>
              <a:ext cx="1402128" cy="140212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nvGrpSpPr>
            <p:cNvPr name="Group 14" id="14"/>
            <p:cNvGrpSpPr/>
            <p:nvPr/>
          </p:nvGrpSpPr>
          <p:grpSpPr>
            <a:xfrm rot="0">
              <a:off x="60296" y="60296"/>
              <a:ext cx="1281536" cy="128153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16" id="16"/>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grpSp>
        <p:nvGrpSpPr>
          <p:cNvPr name="Group 17" id="17"/>
          <p:cNvGrpSpPr/>
          <p:nvPr/>
        </p:nvGrpSpPr>
        <p:grpSpPr>
          <a:xfrm rot="0">
            <a:off x="1559679" y="3561714"/>
            <a:ext cx="1051596" cy="1051596"/>
            <a:chOff x="0" y="0"/>
            <a:chExt cx="1402128" cy="1402128"/>
          </a:xfrm>
        </p:grpSpPr>
        <p:grpSp>
          <p:nvGrpSpPr>
            <p:cNvPr name="Group 18" id="18"/>
            <p:cNvGrpSpPr/>
            <p:nvPr/>
          </p:nvGrpSpPr>
          <p:grpSpPr>
            <a:xfrm rot="0">
              <a:off x="0" y="0"/>
              <a:ext cx="1402128" cy="140212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20" id="20"/>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nvGrpSpPr>
            <p:cNvPr name="Group 21" id="21"/>
            <p:cNvGrpSpPr/>
            <p:nvPr/>
          </p:nvGrpSpPr>
          <p:grpSpPr>
            <a:xfrm rot="0">
              <a:off x="60296" y="60296"/>
              <a:ext cx="1281536" cy="128153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23" id="23"/>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sp>
        <p:nvSpPr>
          <p:cNvPr name="Freeform 24" id="24"/>
          <p:cNvSpPr/>
          <p:nvPr/>
        </p:nvSpPr>
        <p:spPr>
          <a:xfrm flipH="true" flipV="false" rot="0">
            <a:off x="12965386" y="1028789"/>
            <a:ext cx="5607533" cy="9208397"/>
          </a:xfrm>
          <a:custGeom>
            <a:avLst/>
            <a:gdLst/>
            <a:ahLst/>
            <a:cxnLst/>
            <a:rect r="r" b="b" t="t" l="l"/>
            <a:pathLst>
              <a:path h="9208397" w="5607533">
                <a:moveTo>
                  <a:pt x="5607533" y="0"/>
                </a:moveTo>
                <a:lnTo>
                  <a:pt x="0" y="0"/>
                </a:lnTo>
                <a:lnTo>
                  <a:pt x="0" y="9208396"/>
                </a:lnTo>
                <a:lnTo>
                  <a:pt x="5607533" y="9208396"/>
                </a:lnTo>
                <a:lnTo>
                  <a:pt x="5607533" y="0"/>
                </a:lnTo>
                <a:close/>
              </a:path>
            </a:pathLst>
          </a:custGeom>
          <a:blipFill>
            <a:blip r:embed="rId3"/>
            <a:stretch>
              <a:fillRect l="-28658" t="0" r="-30450" b="-17088"/>
            </a:stretch>
          </a:blipFill>
          <a:ln cap="sq">
            <a:noFill/>
            <a:prstDash val="solid"/>
            <a:miter/>
          </a:ln>
        </p:spPr>
      </p:sp>
      <p:sp>
        <p:nvSpPr>
          <p:cNvPr name="Freeform 25" id="25"/>
          <p:cNvSpPr/>
          <p:nvPr/>
        </p:nvSpPr>
        <p:spPr>
          <a:xfrm flipH="false" flipV="false" rot="0">
            <a:off x="1770969" y="5817131"/>
            <a:ext cx="629016" cy="629016"/>
          </a:xfrm>
          <a:custGeom>
            <a:avLst/>
            <a:gdLst/>
            <a:ahLst/>
            <a:cxnLst/>
            <a:rect r="r" b="b" t="t" l="l"/>
            <a:pathLst>
              <a:path h="629016" w="629016">
                <a:moveTo>
                  <a:pt x="0" y="0"/>
                </a:moveTo>
                <a:lnTo>
                  <a:pt x="629016" y="0"/>
                </a:lnTo>
                <a:lnTo>
                  <a:pt x="629016" y="629016"/>
                </a:lnTo>
                <a:lnTo>
                  <a:pt x="0" y="6290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1755725" y="3757760"/>
            <a:ext cx="659503" cy="659503"/>
          </a:xfrm>
          <a:custGeom>
            <a:avLst/>
            <a:gdLst/>
            <a:ahLst/>
            <a:cxnLst/>
            <a:rect r="r" b="b" t="t" l="l"/>
            <a:pathLst>
              <a:path h="659503" w="659503">
                <a:moveTo>
                  <a:pt x="0" y="0"/>
                </a:moveTo>
                <a:lnTo>
                  <a:pt x="659503" y="0"/>
                </a:lnTo>
                <a:lnTo>
                  <a:pt x="659503" y="659503"/>
                </a:lnTo>
                <a:lnTo>
                  <a:pt x="0" y="6595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27" id="27"/>
          <p:cNvSpPr/>
          <p:nvPr/>
        </p:nvSpPr>
        <p:spPr>
          <a:xfrm flipH="false" flipV="false" rot="0">
            <a:off x="1803322" y="7861497"/>
            <a:ext cx="564310" cy="564310"/>
          </a:xfrm>
          <a:custGeom>
            <a:avLst/>
            <a:gdLst/>
            <a:ahLst/>
            <a:cxnLst/>
            <a:rect r="r" b="b" t="t" l="l"/>
            <a:pathLst>
              <a:path h="564310" w="564310">
                <a:moveTo>
                  <a:pt x="0" y="0"/>
                </a:moveTo>
                <a:lnTo>
                  <a:pt x="564310" y="0"/>
                </a:lnTo>
                <a:lnTo>
                  <a:pt x="564310" y="564310"/>
                </a:lnTo>
                <a:lnTo>
                  <a:pt x="0" y="5643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28" id="28"/>
          <p:cNvSpPr txBox="true"/>
          <p:nvPr/>
        </p:nvSpPr>
        <p:spPr>
          <a:xfrm rot="0">
            <a:off x="1454735" y="1656599"/>
            <a:ext cx="11369149" cy="723900"/>
          </a:xfrm>
          <a:prstGeom prst="rect">
            <a:avLst/>
          </a:prstGeom>
        </p:spPr>
        <p:txBody>
          <a:bodyPr anchor="t" rtlCol="false" tIns="0" lIns="0" bIns="0" rIns="0">
            <a:spAutoFit/>
          </a:bodyPr>
          <a:lstStyle/>
          <a:p>
            <a:pPr algn="just" marL="0" indent="0" lvl="0">
              <a:lnSpc>
                <a:spcPts val="5550"/>
              </a:lnSpc>
              <a:spcBef>
                <a:spcPct val="0"/>
              </a:spcBef>
            </a:pPr>
            <a:r>
              <a:rPr lang="en-US" sz="5000">
                <a:solidFill>
                  <a:srgbClr val="F4F8FF"/>
                </a:solidFill>
                <a:latin typeface="League Spartan"/>
                <a:ea typeface="League Spartan"/>
                <a:cs typeface="League Spartan"/>
                <a:sym typeface="League Spartan"/>
              </a:rPr>
              <a:t>Retos y peligros de la IA</a:t>
            </a:r>
          </a:p>
        </p:txBody>
      </p:sp>
      <p:sp>
        <p:nvSpPr>
          <p:cNvPr name="TextBox 29" id="29"/>
          <p:cNvSpPr txBox="true"/>
          <p:nvPr/>
        </p:nvSpPr>
        <p:spPr>
          <a:xfrm rot="0">
            <a:off x="3391907" y="3829741"/>
            <a:ext cx="8803831" cy="692150"/>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a:ea typeface="Montserrat"/>
                <a:cs typeface="Montserrat"/>
                <a:sym typeface="Montserrat"/>
              </a:rPr>
              <a:t>La IA plantea una serie de procupaciones éticas, como la privacidad, la seguridad y ña responsabilidad.</a:t>
            </a:r>
          </a:p>
        </p:txBody>
      </p:sp>
      <p:sp>
        <p:nvSpPr>
          <p:cNvPr name="TextBox 30" id="30"/>
          <p:cNvSpPr txBox="true"/>
          <p:nvPr/>
        </p:nvSpPr>
        <p:spPr>
          <a:xfrm rot="0">
            <a:off x="3391907" y="5920234"/>
            <a:ext cx="8803831" cy="1044575"/>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a:ea typeface="Montserrat"/>
                <a:cs typeface="Montserrat"/>
                <a:sym typeface="Montserrat"/>
              </a:rPr>
              <a:t>Existe la preocupación de que la IA pueda ser utilizada para fines malintencionados, como la guerra cibernética o la manipulación del aopinión pública.</a:t>
            </a:r>
          </a:p>
        </p:txBody>
      </p:sp>
      <p:sp>
        <p:nvSpPr>
          <p:cNvPr name="TextBox 31" id="31"/>
          <p:cNvSpPr txBox="true"/>
          <p:nvPr/>
        </p:nvSpPr>
        <p:spPr>
          <a:xfrm rot="0">
            <a:off x="3391907" y="3437719"/>
            <a:ext cx="3658572" cy="337312"/>
          </a:xfrm>
          <a:prstGeom prst="rect">
            <a:avLst/>
          </a:prstGeom>
        </p:spPr>
        <p:txBody>
          <a:bodyPr anchor="t" rtlCol="false" tIns="0" lIns="0" bIns="0" rIns="0">
            <a:spAutoFit/>
          </a:bodyPr>
          <a:lstStyle/>
          <a:p>
            <a:pPr algn="l" marL="0" indent="0" lvl="0">
              <a:lnSpc>
                <a:spcPts val="2683"/>
              </a:lnSpc>
              <a:spcBef>
                <a:spcPct val="0"/>
              </a:spcBef>
            </a:pPr>
            <a:r>
              <a:rPr lang="en-US" sz="2199">
                <a:solidFill>
                  <a:srgbClr val="FFFFFF"/>
                </a:solidFill>
                <a:latin typeface="League Spartan"/>
                <a:ea typeface="League Spartan"/>
                <a:cs typeface="League Spartan"/>
                <a:sym typeface="League Spartan"/>
              </a:rPr>
              <a:t>Procupaciones éticas</a:t>
            </a:r>
          </a:p>
        </p:txBody>
      </p:sp>
      <p:sp>
        <p:nvSpPr>
          <p:cNvPr name="TextBox 32" id="32"/>
          <p:cNvSpPr txBox="true"/>
          <p:nvPr/>
        </p:nvSpPr>
        <p:spPr>
          <a:xfrm rot="0">
            <a:off x="3391907" y="5528212"/>
            <a:ext cx="3658572" cy="337312"/>
          </a:xfrm>
          <a:prstGeom prst="rect">
            <a:avLst/>
          </a:prstGeom>
        </p:spPr>
        <p:txBody>
          <a:bodyPr anchor="t" rtlCol="false" tIns="0" lIns="0" bIns="0" rIns="0">
            <a:spAutoFit/>
          </a:bodyPr>
          <a:lstStyle/>
          <a:p>
            <a:pPr algn="l" marL="0" indent="0" lvl="0">
              <a:lnSpc>
                <a:spcPts val="2683"/>
              </a:lnSpc>
              <a:spcBef>
                <a:spcPct val="0"/>
              </a:spcBef>
            </a:pPr>
            <a:r>
              <a:rPr lang="en-US" sz="2199">
                <a:solidFill>
                  <a:srgbClr val="FFFFFF"/>
                </a:solidFill>
                <a:latin typeface="League Spartan"/>
                <a:ea typeface="League Spartan"/>
                <a:cs typeface="League Spartan"/>
                <a:sym typeface="League Spartan"/>
              </a:rPr>
              <a:t>Fines malintencionados</a:t>
            </a:r>
          </a:p>
        </p:txBody>
      </p:sp>
      <p:sp>
        <p:nvSpPr>
          <p:cNvPr name="TextBox 33" id="33"/>
          <p:cNvSpPr txBox="true"/>
          <p:nvPr/>
        </p:nvSpPr>
        <p:spPr>
          <a:xfrm rot="0">
            <a:off x="3391907" y="8014636"/>
            <a:ext cx="8803831" cy="1044575"/>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a:ea typeface="Montserrat"/>
                <a:cs typeface="Montserrat"/>
                <a:sym typeface="Montserrat"/>
              </a:rPr>
              <a:t>Tiene el potencial de reemplazar a los trabajadores humanos en muchos campos, lo que podría tener un impácto negativo en la economía.</a:t>
            </a:r>
          </a:p>
        </p:txBody>
      </p:sp>
      <p:sp>
        <p:nvSpPr>
          <p:cNvPr name="TextBox 34" id="34"/>
          <p:cNvSpPr txBox="true"/>
          <p:nvPr/>
        </p:nvSpPr>
        <p:spPr>
          <a:xfrm rot="0">
            <a:off x="3391907" y="7622614"/>
            <a:ext cx="3658572" cy="337312"/>
          </a:xfrm>
          <a:prstGeom prst="rect">
            <a:avLst/>
          </a:prstGeom>
        </p:spPr>
        <p:txBody>
          <a:bodyPr anchor="t" rtlCol="false" tIns="0" lIns="0" bIns="0" rIns="0">
            <a:spAutoFit/>
          </a:bodyPr>
          <a:lstStyle/>
          <a:p>
            <a:pPr algn="l" marL="0" indent="0" lvl="0">
              <a:lnSpc>
                <a:spcPts val="2683"/>
              </a:lnSpc>
              <a:spcBef>
                <a:spcPct val="0"/>
              </a:spcBef>
            </a:pPr>
            <a:r>
              <a:rPr lang="en-US" sz="2199">
                <a:solidFill>
                  <a:srgbClr val="FFFFFF"/>
                </a:solidFill>
                <a:latin typeface="League Spartan"/>
                <a:ea typeface="League Spartan"/>
                <a:cs typeface="League Spartan"/>
                <a:sym typeface="League Spartan"/>
              </a:rPr>
              <a:t>Reemplazo humano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0">
            <a:off x="14465820" y="3967079"/>
            <a:ext cx="5174435" cy="6319921"/>
          </a:xfrm>
          <a:custGeom>
            <a:avLst/>
            <a:gdLst/>
            <a:ahLst/>
            <a:cxnLst/>
            <a:rect r="r" b="b" t="t" l="l"/>
            <a:pathLst>
              <a:path h="6319921" w="5174435">
                <a:moveTo>
                  <a:pt x="5174435" y="0"/>
                </a:moveTo>
                <a:lnTo>
                  <a:pt x="0" y="0"/>
                </a:lnTo>
                <a:lnTo>
                  <a:pt x="0" y="6319921"/>
                </a:lnTo>
                <a:lnTo>
                  <a:pt x="5174435" y="6319921"/>
                </a:lnTo>
                <a:lnTo>
                  <a:pt x="5174435" y="0"/>
                </a:lnTo>
                <a:close/>
              </a:path>
            </a:pathLst>
          </a:custGeom>
          <a:blipFill>
            <a:blip r:embed="rId3"/>
            <a:stretch>
              <a:fillRect l="0" t="0" r="0" b="0"/>
            </a:stretch>
          </a:blipFill>
          <a:ln cap="sq">
            <a:noFill/>
            <a:prstDash val="solid"/>
            <a:miter/>
          </a:ln>
        </p:spPr>
      </p:sp>
      <p:grpSp>
        <p:nvGrpSpPr>
          <p:cNvPr name="Group 4" id="4"/>
          <p:cNvGrpSpPr/>
          <p:nvPr/>
        </p:nvGrpSpPr>
        <p:grpSpPr>
          <a:xfrm rot="0">
            <a:off x="4772458" y="2684815"/>
            <a:ext cx="8743084" cy="4917370"/>
            <a:chOff x="0" y="0"/>
            <a:chExt cx="1445158" cy="812800"/>
          </a:xfrm>
        </p:grpSpPr>
        <p:sp>
          <p:nvSpPr>
            <p:cNvPr name="Freeform 5" id="5"/>
            <p:cNvSpPr/>
            <p:nvPr/>
          </p:nvSpPr>
          <p:spPr>
            <a:xfrm flipH="false" flipV="false" rot="0">
              <a:off x="0" y="0"/>
              <a:ext cx="1445158" cy="812800"/>
            </a:xfrm>
            <a:custGeom>
              <a:avLst/>
              <a:gdLst/>
              <a:ahLst/>
              <a:cxnLst/>
              <a:rect r="r" b="b" t="t" l="l"/>
              <a:pathLst>
                <a:path h="812800" w="1445158">
                  <a:moveTo>
                    <a:pt x="20366" y="0"/>
                  </a:moveTo>
                  <a:lnTo>
                    <a:pt x="1424792" y="0"/>
                  </a:lnTo>
                  <a:cubicBezTo>
                    <a:pt x="1430194" y="0"/>
                    <a:pt x="1435374" y="2146"/>
                    <a:pt x="1439193" y="5965"/>
                  </a:cubicBezTo>
                  <a:cubicBezTo>
                    <a:pt x="1443013" y="9785"/>
                    <a:pt x="1445158" y="14965"/>
                    <a:pt x="1445158" y="20366"/>
                  </a:cubicBezTo>
                  <a:lnTo>
                    <a:pt x="1445158" y="792434"/>
                  </a:lnTo>
                  <a:cubicBezTo>
                    <a:pt x="1445158" y="803682"/>
                    <a:pt x="1436040" y="812800"/>
                    <a:pt x="1424792" y="812800"/>
                  </a:cubicBezTo>
                  <a:lnTo>
                    <a:pt x="20366" y="812800"/>
                  </a:lnTo>
                  <a:cubicBezTo>
                    <a:pt x="14965" y="812800"/>
                    <a:pt x="9785" y="810654"/>
                    <a:pt x="5965" y="806835"/>
                  </a:cubicBezTo>
                  <a:cubicBezTo>
                    <a:pt x="2146" y="803015"/>
                    <a:pt x="0" y="797835"/>
                    <a:pt x="0" y="792434"/>
                  </a:cubicBezTo>
                  <a:lnTo>
                    <a:pt x="0" y="20366"/>
                  </a:lnTo>
                  <a:cubicBezTo>
                    <a:pt x="0" y="14965"/>
                    <a:pt x="2146" y="9785"/>
                    <a:pt x="5965" y="5965"/>
                  </a:cubicBezTo>
                  <a:cubicBezTo>
                    <a:pt x="9785" y="2146"/>
                    <a:pt x="14965" y="0"/>
                    <a:pt x="20366" y="0"/>
                  </a:cubicBezTo>
                  <a:close/>
                </a:path>
              </a:pathLst>
            </a:custGeom>
            <a:blipFill>
              <a:blip r:embed="rId4"/>
              <a:stretch>
                <a:fillRect l="0" t="-80" r="0" b="-8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9186048" y="1028700"/>
            <a:ext cx="8073252" cy="2445884"/>
            <a:chOff x="0" y="0"/>
            <a:chExt cx="2126289" cy="644183"/>
          </a:xfrm>
        </p:grpSpPr>
        <p:sp>
          <p:nvSpPr>
            <p:cNvPr name="Freeform 4" id="4"/>
            <p:cNvSpPr/>
            <p:nvPr/>
          </p:nvSpPr>
          <p:spPr>
            <a:xfrm flipH="false" flipV="false" rot="0">
              <a:off x="0" y="0"/>
              <a:ext cx="2126289" cy="644183"/>
            </a:xfrm>
            <a:custGeom>
              <a:avLst/>
              <a:gdLst/>
              <a:ahLst/>
              <a:cxnLst/>
              <a:rect r="r" b="b" t="t" l="l"/>
              <a:pathLst>
                <a:path h="644183" w="2126289">
                  <a:moveTo>
                    <a:pt x="0" y="0"/>
                  </a:moveTo>
                  <a:lnTo>
                    <a:pt x="2126289" y="0"/>
                  </a:lnTo>
                  <a:lnTo>
                    <a:pt x="2126289" y="644183"/>
                  </a:lnTo>
                  <a:lnTo>
                    <a:pt x="0" y="644183"/>
                  </a:lnTo>
                  <a:close/>
                </a:path>
              </a:pathLst>
            </a:custGeom>
            <a:gradFill rotWithShape="true">
              <a:gsLst>
                <a:gs pos="0">
                  <a:srgbClr val="013652">
                    <a:alpha val="79000"/>
                  </a:srgbClr>
                </a:gs>
                <a:gs pos="50000">
                  <a:srgbClr val="005B89">
                    <a:alpha val="79000"/>
                  </a:srgbClr>
                </a:gs>
                <a:gs pos="100000">
                  <a:srgbClr val="0295E2">
                    <a:alpha val="79000"/>
                  </a:srgbClr>
                </a:gs>
              </a:gsLst>
              <a:lin ang="2700000"/>
            </a:gradFill>
          </p:spPr>
        </p:sp>
        <p:sp>
          <p:nvSpPr>
            <p:cNvPr name="TextBox 5" id="5"/>
            <p:cNvSpPr txBox="true"/>
            <p:nvPr/>
          </p:nvSpPr>
          <p:spPr>
            <a:xfrm>
              <a:off x="0" y="-28575"/>
              <a:ext cx="2126289" cy="672758"/>
            </a:xfrm>
            <a:prstGeom prst="rect">
              <a:avLst/>
            </a:prstGeom>
          </p:spPr>
          <p:txBody>
            <a:bodyPr anchor="ctr" rtlCol="false" tIns="50800" lIns="50800" bIns="50800" rIns="50800"/>
            <a:lstStyle/>
            <a:p>
              <a:pPr algn="ctr">
                <a:lnSpc>
                  <a:spcPts val="2659"/>
                </a:lnSpc>
              </a:pPr>
              <a:r>
                <a:rPr lang="en-US" sz="1899">
                  <a:solidFill>
                    <a:srgbClr val="FFFFFF">
                      <a:alpha val="78824"/>
                    </a:srgbClr>
                  </a:solidFill>
                  <a:latin typeface="League Spartan"/>
                  <a:ea typeface="League Spartan"/>
                  <a:cs typeface="League Spartan"/>
                  <a:sym typeface="League Spartan"/>
                </a:rPr>
                <a:t>u</a:t>
              </a:r>
            </a:p>
          </p:txBody>
        </p:sp>
      </p:grpSp>
      <p:grpSp>
        <p:nvGrpSpPr>
          <p:cNvPr name="Group 6" id="6"/>
          <p:cNvGrpSpPr/>
          <p:nvPr/>
        </p:nvGrpSpPr>
        <p:grpSpPr>
          <a:xfrm rot="0">
            <a:off x="9186048" y="3952353"/>
            <a:ext cx="8073252" cy="2445884"/>
            <a:chOff x="0" y="0"/>
            <a:chExt cx="2126289" cy="644183"/>
          </a:xfrm>
        </p:grpSpPr>
        <p:sp>
          <p:nvSpPr>
            <p:cNvPr name="Freeform 7" id="7"/>
            <p:cNvSpPr/>
            <p:nvPr/>
          </p:nvSpPr>
          <p:spPr>
            <a:xfrm flipH="false" flipV="false" rot="0">
              <a:off x="0" y="0"/>
              <a:ext cx="2126289" cy="644183"/>
            </a:xfrm>
            <a:custGeom>
              <a:avLst/>
              <a:gdLst/>
              <a:ahLst/>
              <a:cxnLst/>
              <a:rect r="r" b="b" t="t" l="l"/>
              <a:pathLst>
                <a:path h="644183" w="2126289">
                  <a:moveTo>
                    <a:pt x="0" y="0"/>
                  </a:moveTo>
                  <a:lnTo>
                    <a:pt x="2126289" y="0"/>
                  </a:lnTo>
                  <a:lnTo>
                    <a:pt x="2126289" y="644183"/>
                  </a:lnTo>
                  <a:lnTo>
                    <a:pt x="0" y="644183"/>
                  </a:lnTo>
                  <a:close/>
                </a:path>
              </a:pathLst>
            </a:custGeom>
            <a:gradFill rotWithShape="true">
              <a:gsLst>
                <a:gs pos="0">
                  <a:srgbClr val="013652">
                    <a:alpha val="79000"/>
                  </a:srgbClr>
                </a:gs>
                <a:gs pos="50000">
                  <a:srgbClr val="005B89">
                    <a:alpha val="79000"/>
                  </a:srgbClr>
                </a:gs>
                <a:gs pos="100000">
                  <a:srgbClr val="0295E2">
                    <a:alpha val="79000"/>
                  </a:srgbClr>
                </a:gs>
              </a:gsLst>
              <a:lin ang="2700000"/>
            </a:gradFill>
          </p:spPr>
        </p:sp>
        <p:sp>
          <p:nvSpPr>
            <p:cNvPr name="TextBox 8" id="8"/>
            <p:cNvSpPr txBox="true"/>
            <p:nvPr/>
          </p:nvSpPr>
          <p:spPr>
            <a:xfrm>
              <a:off x="0" y="-28575"/>
              <a:ext cx="2126289" cy="6727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186048" y="6876005"/>
            <a:ext cx="8073252" cy="2445884"/>
            <a:chOff x="0" y="0"/>
            <a:chExt cx="2126289" cy="644183"/>
          </a:xfrm>
        </p:grpSpPr>
        <p:sp>
          <p:nvSpPr>
            <p:cNvPr name="Freeform 10" id="10"/>
            <p:cNvSpPr/>
            <p:nvPr/>
          </p:nvSpPr>
          <p:spPr>
            <a:xfrm flipH="false" flipV="false" rot="0">
              <a:off x="0" y="0"/>
              <a:ext cx="2126289" cy="644183"/>
            </a:xfrm>
            <a:custGeom>
              <a:avLst/>
              <a:gdLst/>
              <a:ahLst/>
              <a:cxnLst/>
              <a:rect r="r" b="b" t="t" l="l"/>
              <a:pathLst>
                <a:path h="644183" w="2126289">
                  <a:moveTo>
                    <a:pt x="0" y="0"/>
                  </a:moveTo>
                  <a:lnTo>
                    <a:pt x="2126289" y="0"/>
                  </a:lnTo>
                  <a:lnTo>
                    <a:pt x="2126289" y="644183"/>
                  </a:lnTo>
                  <a:lnTo>
                    <a:pt x="0" y="644183"/>
                  </a:lnTo>
                  <a:close/>
                </a:path>
              </a:pathLst>
            </a:custGeom>
            <a:gradFill rotWithShape="true">
              <a:gsLst>
                <a:gs pos="0">
                  <a:srgbClr val="013652">
                    <a:alpha val="79000"/>
                  </a:srgbClr>
                </a:gs>
                <a:gs pos="50000">
                  <a:srgbClr val="005B89">
                    <a:alpha val="79000"/>
                  </a:srgbClr>
                </a:gs>
                <a:gs pos="100000">
                  <a:srgbClr val="0295E2">
                    <a:alpha val="79000"/>
                  </a:srgbClr>
                </a:gs>
              </a:gsLst>
              <a:lin ang="2700000"/>
            </a:gradFill>
          </p:spPr>
        </p:sp>
        <p:sp>
          <p:nvSpPr>
            <p:cNvPr name="TextBox 11" id="11"/>
            <p:cNvSpPr txBox="true"/>
            <p:nvPr/>
          </p:nvSpPr>
          <p:spPr>
            <a:xfrm>
              <a:off x="0" y="-28575"/>
              <a:ext cx="2126289" cy="67275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745715" y="1613122"/>
            <a:ext cx="3736991" cy="3736976"/>
            <a:chOff x="0" y="0"/>
            <a:chExt cx="6350000" cy="6349975"/>
          </a:xfrm>
        </p:grpSpPr>
        <p:sp>
          <p:nvSpPr>
            <p:cNvPr name="Freeform 13" id="1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163" r="0" b="-163"/>
              </a:stretch>
            </a:blipFill>
          </p:spPr>
        </p:sp>
      </p:grpSp>
      <p:sp>
        <p:nvSpPr>
          <p:cNvPr name="TextBox 14" id="14"/>
          <p:cNvSpPr txBox="true"/>
          <p:nvPr/>
        </p:nvSpPr>
        <p:spPr>
          <a:xfrm rot="0">
            <a:off x="9717159" y="1404235"/>
            <a:ext cx="7011029" cy="1656715"/>
          </a:xfrm>
          <a:prstGeom prst="rect">
            <a:avLst/>
          </a:prstGeom>
        </p:spPr>
        <p:txBody>
          <a:bodyPr anchor="t" rtlCol="false" tIns="0" lIns="0" bIns="0" rIns="0">
            <a:spAutoFit/>
          </a:bodyPr>
          <a:lstStyle/>
          <a:p>
            <a:pPr algn="just" marL="0" indent="0" lvl="0">
              <a:lnSpc>
                <a:spcPts val="2660"/>
              </a:lnSpc>
            </a:pPr>
            <a:r>
              <a:rPr lang="en-US" sz="1900">
                <a:solidFill>
                  <a:srgbClr val="FFFFFF"/>
                </a:solidFill>
                <a:latin typeface="Montserrat"/>
                <a:ea typeface="Montserrat"/>
                <a:cs typeface="Montserrat"/>
                <a:sym typeface="Montserrat"/>
              </a:rPr>
              <a:t>Amazon rekognition facilida la adicion de análisis de imagen y video a sus aplicaciones con tecnologías probadas, altamente escalable y de aprendizaje profundo que no requiere experiencia en aprendizaje automático para su uso.</a:t>
            </a:r>
          </a:p>
        </p:txBody>
      </p:sp>
      <p:sp>
        <p:nvSpPr>
          <p:cNvPr name="TextBox 15" id="15"/>
          <p:cNvSpPr txBox="true"/>
          <p:nvPr/>
        </p:nvSpPr>
        <p:spPr>
          <a:xfrm rot="0">
            <a:off x="9717159" y="4494575"/>
            <a:ext cx="7011029" cy="1323340"/>
          </a:xfrm>
          <a:prstGeom prst="rect">
            <a:avLst/>
          </a:prstGeom>
        </p:spPr>
        <p:txBody>
          <a:bodyPr anchor="t" rtlCol="false" tIns="0" lIns="0" bIns="0" rIns="0">
            <a:spAutoFit/>
          </a:bodyPr>
          <a:lstStyle/>
          <a:p>
            <a:pPr algn="l" marL="0" indent="0" lvl="0">
              <a:lnSpc>
                <a:spcPts val="2660"/>
              </a:lnSpc>
            </a:pPr>
            <a:r>
              <a:rPr lang="en-US" sz="1900">
                <a:solidFill>
                  <a:srgbClr val="FFFFFF"/>
                </a:solidFill>
                <a:latin typeface="Montserrat"/>
                <a:ea typeface="Montserrat"/>
                <a:cs typeface="Montserrat"/>
                <a:sym typeface="Montserrat"/>
              </a:rPr>
              <a:t>Con Amazon Rekognition puede identificar objetos, personas, texto, escenas y actividades en imágenes y videos, además de detectar cualquier contenido inapropiado.</a:t>
            </a:r>
          </a:p>
        </p:txBody>
      </p:sp>
      <p:sp>
        <p:nvSpPr>
          <p:cNvPr name="TextBox 16" id="16"/>
          <p:cNvSpPr txBox="true"/>
          <p:nvPr/>
        </p:nvSpPr>
        <p:spPr>
          <a:xfrm rot="0">
            <a:off x="9717159" y="7584915"/>
            <a:ext cx="7011029" cy="989965"/>
          </a:xfrm>
          <a:prstGeom prst="rect">
            <a:avLst/>
          </a:prstGeom>
        </p:spPr>
        <p:txBody>
          <a:bodyPr anchor="t" rtlCol="false" tIns="0" lIns="0" bIns="0" rIns="0">
            <a:spAutoFit/>
          </a:bodyPr>
          <a:lstStyle/>
          <a:p>
            <a:pPr algn="l" marL="0" indent="0" lvl="0">
              <a:lnSpc>
                <a:spcPts val="2660"/>
              </a:lnSpc>
            </a:pPr>
            <a:r>
              <a:rPr lang="en-US" sz="1900">
                <a:solidFill>
                  <a:srgbClr val="FFFFFF"/>
                </a:solidFill>
                <a:latin typeface="Montserrat"/>
                <a:ea typeface="Montserrat"/>
                <a:cs typeface="Montserrat"/>
                <a:sym typeface="Montserrat"/>
              </a:rPr>
              <a:t>Amazon Rekognition también proporciona análisis facial de alta precisión y capacidades de búsqueda facial que puede usar para detectar, analizar y comparar rostros.</a:t>
            </a:r>
          </a:p>
        </p:txBody>
      </p:sp>
      <p:sp>
        <p:nvSpPr>
          <p:cNvPr name="TextBox 17" id="17"/>
          <p:cNvSpPr txBox="true"/>
          <p:nvPr/>
        </p:nvSpPr>
        <p:spPr>
          <a:xfrm rot="0">
            <a:off x="1028700" y="5859300"/>
            <a:ext cx="7380056" cy="593979"/>
          </a:xfrm>
          <a:prstGeom prst="rect">
            <a:avLst/>
          </a:prstGeom>
        </p:spPr>
        <p:txBody>
          <a:bodyPr anchor="t" rtlCol="false" tIns="0" lIns="0" bIns="0" rIns="0">
            <a:spAutoFit/>
          </a:bodyPr>
          <a:lstStyle/>
          <a:p>
            <a:pPr algn="l" marL="0" indent="0" lvl="0">
              <a:lnSpc>
                <a:spcPts val="4982"/>
              </a:lnSpc>
            </a:pPr>
            <a:r>
              <a:rPr lang="en-US" b="true" sz="3299" i="true">
                <a:solidFill>
                  <a:srgbClr val="FFFFFF"/>
                </a:solidFill>
                <a:latin typeface="League Spartan"/>
                <a:ea typeface="League Spartan"/>
                <a:cs typeface="League Spartan"/>
                <a:sym typeface="League Spartan"/>
              </a:rPr>
              <a:t>¿Qué es amazon rekognition?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8945063" y="1360839"/>
            <a:ext cx="8073252" cy="792020"/>
            <a:chOff x="0" y="0"/>
            <a:chExt cx="2126289" cy="208598"/>
          </a:xfrm>
        </p:grpSpPr>
        <p:sp>
          <p:nvSpPr>
            <p:cNvPr name="Freeform 4" id="4"/>
            <p:cNvSpPr/>
            <p:nvPr/>
          </p:nvSpPr>
          <p:spPr>
            <a:xfrm flipH="false" flipV="false" rot="0">
              <a:off x="0" y="0"/>
              <a:ext cx="2126289" cy="208598"/>
            </a:xfrm>
            <a:custGeom>
              <a:avLst/>
              <a:gdLst/>
              <a:ahLst/>
              <a:cxnLst/>
              <a:rect r="r" b="b" t="t" l="l"/>
              <a:pathLst>
                <a:path h="208598" w="2126289">
                  <a:moveTo>
                    <a:pt x="0" y="0"/>
                  </a:moveTo>
                  <a:lnTo>
                    <a:pt x="2126289" y="0"/>
                  </a:lnTo>
                  <a:lnTo>
                    <a:pt x="2126289" y="208598"/>
                  </a:lnTo>
                  <a:lnTo>
                    <a:pt x="0" y="208598"/>
                  </a:lnTo>
                  <a:close/>
                </a:path>
              </a:pathLst>
            </a:custGeom>
            <a:gradFill rotWithShape="true">
              <a:gsLst>
                <a:gs pos="0">
                  <a:srgbClr val="013652">
                    <a:alpha val="79000"/>
                  </a:srgbClr>
                </a:gs>
                <a:gs pos="50000">
                  <a:srgbClr val="005B89">
                    <a:alpha val="79000"/>
                  </a:srgbClr>
                </a:gs>
                <a:gs pos="100000">
                  <a:srgbClr val="0295E2">
                    <a:alpha val="79000"/>
                  </a:srgbClr>
                </a:gs>
              </a:gsLst>
              <a:lin ang="2700000"/>
            </a:gradFill>
          </p:spPr>
        </p:sp>
        <p:sp>
          <p:nvSpPr>
            <p:cNvPr name="TextBox 5" id="5"/>
            <p:cNvSpPr txBox="true"/>
            <p:nvPr/>
          </p:nvSpPr>
          <p:spPr>
            <a:xfrm>
              <a:off x="0" y="-28575"/>
              <a:ext cx="2126289" cy="23717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9476175" y="1539679"/>
            <a:ext cx="7011029" cy="396240"/>
          </a:xfrm>
          <a:prstGeom prst="rect">
            <a:avLst/>
          </a:prstGeom>
        </p:spPr>
        <p:txBody>
          <a:bodyPr anchor="t" rtlCol="false" tIns="0" lIns="0" bIns="0" rIns="0">
            <a:spAutoFit/>
          </a:bodyPr>
          <a:lstStyle/>
          <a:p>
            <a:pPr algn="ctr" marL="0" indent="0" lvl="0">
              <a:lnSpc>
                <a:spcPts val="3359"/>
              </a:lnSpc>
            </a:pPr>
            <a:r>
              <a:rPr lang="en-US" sz="2399">
                <a:solidFill>
                  <a:srgbClr val="FFFFFF"/>
                </a:solidFill>
                <a:latin typeface="Montserrat"/>
                <a:ea typeface="Montserrat"/>
                <a:cs typeface="Montserrat"/>
                <a:sym typeface="Montserrat"/>
              </a:rPr>
              <a:t>Detección Facial</a:t>
            </a:r>
          </a:p>
        </p:txBody>
      </p:sp>
      <p:sp>
        <p:nvSpPr>
          <p:cNvPr name="TextBox 7" id="7"/>
          <p:cNvSpPr txBox="true"/>
          <p:nvPr/>
        </p:nvSpPr>
        <p:spPr>
          <a:xfrm rot="0">
            <a:off x="712408" y="4384580"/>
            <a:ext cx="7380056" cy="1490346"/>
          </a:xfrm>
          <a:prstGeom prst="rect">
            <a:avLst/>
          </a:prstGeom>
        </p:spPr>
        <p:txBody>
          <a:bodyPr anchor="t" rtlCol="false" tIns="0" lIns="0" bIns="0" rIns="0">
            <a:spAutoFit/>
          </a:bodyPr>
          <a:lstStyle/>
          <a:p>
            <a:pPr algn="ctr" marL="0" indent="0" lvl="0">
              <a:lnSpc>
                <a:spcPts val="6039"/>
              </a:lnSpc>
            </a:pPr>
            <a:r>
              <a:rPr lang="en-US" b="true" sz="3999" i="true">
                <a:solidFill>
                  <a:srgbClr val="FFFFFF"/>
                </a:solidFill>
                <a:latin typeface="League Spartan"/>
                <a:ea typeface="League Spartan"/>
                <a:cs typeface="League Spartan"/>
                <a:sym typeface="League Spartan"/>
              </a:rPr>
              <a:t>¿Qué se puede realizar con Rekognition?</a:t>
            </a:r>
          </a:p>
        </p:txBody>
      </p:sp>
      <p:grpSp>
        <p:nvGrpSpPr>
          <p:cNvPr name="Group 8" id="8"/>
          <p:cNvGrpSpPr/>
          <p:nvPr/>
        </p:nvGrpSpPr>
        <p:grpSpPr>
          <a:xfrm rot="0">
            <a:off x="8945063" y="2718162"/>
            <a:ext cx="8073252" cy="792020"/>
            <a:chOff x="0" y="0"/>
            <a:chExt cx="2126289" cy="208598"/>
          </a:xfrm>
        </p:grpSpPr>
        <p:sp>
          <p:nvSpPr>
            <p:cNvPr name="Freeform 9" id="9"/>
            <p:cNvSpPr/>
            <p:nvPr/>
          </p:nvSpPr>
          <p:spPr>
            <a:xfrm flipH="false" flipV="false" rot="0">
              <a:off x="0" y="0"/>
              <a:ext cx="2126289" cy="208598"/>
            </a:xfrm>
            <a:custGeom>
              <a:avLst/>
              <a:gdLst/>
              <a:ahLst/>
              <a:cxnLst/>
              <a:rect r="r" b="b" t="t" l="l"/>
              <a:pathLst>
                <a:path h="208598" w="2126289">
                  <a:moveTo>
                    <a:pt x="0" y="0"/>
                  </a:moveTo>
                  <a:lnTo>
                    <a:pt x="2126289" y="0"/>
                  </a:lnTo>
                  <a:lnTo>
                    <a:pt x="2126289" y="208598"/>
                  </a:lnTo>
                  <a:lnTo>
                    <a:pt x="0" y="208598"/>
                  </a:lnTo>
                  <a:close/>
                </a:path>
              </a:pathLst>
            </a:custGeom>
            <a:gradFill rotWithShape="true">
              <a:gsLst>
                <a:gs pos="0">
                  <a:srgbClr val="013652">
                    <a:alpha val="79000"/>
                  </a:srgbClr>
                </a:gs>
                <a:gs pos="50000">
                  <a:srgbClr val="005B89">
                    <a:alpha val="79000"/>
                  </a:srgbClr>
                </a:gs>
                <a:gs pos="100000">
                  <a:srgbClr val="0295E2">
                    <a:alpha val="79000"/>
                  </a:srgbClr>
                </a:gs>
              </a:gsLst>
              <a:lin ang="2700000"/>
            </a:gradFill>
          </p:spPr>
        </p:sp>
        <p:sp>
          <p:nvSpPr>
            <p:cNvPr name="TextBox 10" id="10"/>
            <p:cNvSpPr txBox="true"/>
            <p:nvPr/>
          </p:nvSpPr>
          <p:spPr>
            <a:xfrm>
              <a:off x="0" y="-28575"/>
              <a:ext cx="2126289" cy="23717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9476175" y="2897002"/>
            <a:ext cx="7011029" cy="396240"/>
          </a:xfrm>
          <a:prstGeom prst="rect">
            <a:avLst/>
          </a:prstGeom>
        </p:spPr>
        <p:txBody>
          <a:bodyPr anchor="t" rtlCol="false" tIns="0" lIns="0" bIns="0" rIns="0">
            <a:spAutoFit/>
          </a:bodyPr>
          <a:lstStyle/>
          <a:p>
            <a:pPr algn="ctr" marL="0" indent="0" lvl="0">
              <a:lnSpc>
                <a:spcPts val="3359"/>
              </a:lnSpc>
            </a:pPr>
            <a:r>
              <a:rPr lang="en-US" sz="2399">
                <a:solidFill>
                  <a:srgbClr val="FFFFFF"/>
                </a:solidFill>
                <a:latin typeface="Montserrat"/>
                <a:ea typeface="Montserrat"/>
                <a:cs typeface="Montserrat"/>
                <a:sym typeface="Montserrat"/>
              </a:rPr>
              <a:t>Reconocimiento de objetos y escenas</a:t>
            </a:r>
          </a:p>
        </p:txBody>
      </p:sp>
      <p:grpSp>
        <p:nvGrpSpPr>
          <p:cNvPr name="Group 12" id="12"/>
          <p:cNvGrpSpPr/>
          <p:nvPr/>
        </p:nvGrpSpPr>
        <p:grpSpPr>
          <a:xfrm rot="0">
            <a:off x="8945063" y="4072157"/>
            <a:ext cx="8073252" cy="792020"/>
            <a:chOff x="0" y="0"/>
            <a:chExt cx="2126289" cy="208598"/>
          </a:xfrm>
        </p:grpSpPr>
        <p:sp>
          <p:nvSpPr>
            <p:cNvPr name="Freeform 13" id="13"/>
            <p:cNvSpPr/>
            <p:nvPr/>
          </p:nvSpPr>
          <p:spPr>
            <a:xfrm flipH="false" flipV="false" rot="0">
              <a:off x="0" y="0"/>
              <a:ext cx="2126289" cy="208598"/>
            </a:xfrm>
            <a:custGeom>
              <a:avLst/>
              <a:gdLst/>
              <a:ahLst/>
              <a:cxnLst/>
              <a:rect r="r" b="b" t="t" l="l"/>
              <a:pathLst>
                <a:path h="208598" w="2126289">
                  <a:moveTo>
                    <a:pt x="0" y="0"/>
                  </a:moveTo>
                  <a:lnTo>
                    <a:pt x="2126289" y="0"/>
                  </a:lnTo>
                  <a:lnTo>
                    <a:pt x="2126289" y="208598"/>
                  </a:lnTo>
                  <a:lnTo>
                    <a:pt x="0" y="208598"/>
                  </a:lnTo>
                  <a:close/>
                </a:path>
              </a:pathLst>
            </a:custGeom>
            <a:gradFill rotWithShape="true">
              <a:gsLst>
                <a:gs pos="0">
                  <a:srgbClr val="013652">
                    <a:alpha val="79000"/>
                  </a:srgbClr>
                </a:gs>
                <a:gs pos="50000">
                  <a:srgbClr val="005B89">
                    <a:alpha val="79000"/>
                  </a:srgbClr>
                </a:gs>
                <a:gs pos="100000">
                  <a:srgbClr val="0295E2">
                    <a:alpha val="79000"/>
                  </a:srgbClr>
                </a:gs>
              </a:gsLst>
              <a:lin ang="2700000"/>
            </a:gradFill>
          </p:spPr>
        </p:sp>
        <p:sp>
          <p:nvSpPr>
            <p:cNvPr name="TextBox 14" id="14"/>
            <p:cNvSpPr txBox="true"/>
            <p:nvPr/>
          </p:nvSpPr>
          <p:spPr>
            <a:xfrm>
              <a:off x="0" y="-28575"/>
              <a:ext cx="2126289" cy="237173"/>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9476175" y="4250996"/>
            <a:ext cx="7011029" cy="396240"/>
          </a:xfrm>
          <a:prstGeom prst="rect">
            <a:avLst/>
          </a:prstGeom>
        </p:spPr>
        <p:txBody>
          <a:bodyPr anchor="t" rtlCol="false" tIns="0" lIns="0" bIns="0" rIns="0">
            <a:spAutoFit/>
          </a:bodyPr>
          <a:lstStyle/>
          <a:p>
            <a:pPr algn="ctr" marL="0" indent="0" lvl="0">
              <a:lnSpc>
                <a:spcPts val="3359"/>
              </a:lnSpc>
            </a:pPr>
            <a:r>
              <a:rPr lang="en-US" sz="2399">
                <a:solidFill>
                  <a:srgbClr val="FFFFFF"/>
                </a:solidFill>
                <a:latin typeface="Montserrat"/>
                <a:ea typeface="Montserrat"/>
                <a:cs typeface="Montserrat"/>
                <a:sym typeface="Montserrat"/>
              </a:rPr>
              <a:t>Análisis de emociones</a:t>
            </a:r>
          </a:p>
        </p:txBody>
      </p:sp>
      <p:grpSp>
        <p:nvGrpSpPr>
          <p:cNvPr name="Group 16" id="16"/>
          <p:cNvGrpSpPr/>
          <p:nvPr/>
        </p:nvGrpSpPr>
        <p:grpSpPr>
          <a:xfrm rot="0">
            <a:off x="8945063" y="5426151"/>
            <a:ext cx="8073252" cy="792020"/>
            <a:chOff x="0" y="0"/>
            <a:chExt cx="2126289" cy="208598"/>
          </a:xfrm>
        </p:grpSpPr>
        <p:sp>
          <p:nvSpPr>
            <p:cNvPr name="Freeform 17" id="17"/>
            <p:cNvSpPr/>
            <p:nvPr/>
          </p:nvSpPr>
          <p:spPr>
            <a:xfrm flipH="false" flipV="false" rot="0">
              <a:off x="0" y="0"/>
              <a:ext cx="2126289" cy="208598"/>
            </a:xfrm>
            <a:custGeom>
              <a:avLst/>
              <a:gdLst/>
              <a:ahLst/>
              <a:cxnLst/>
              <a:rect r="r" b="b" t="t" l="l"/>
              <a:pathLst>
                <a:path h="208598" w="2126289">
                  <a:moveTo>
                    <a:pt x="0" y="0"/>
                  </a:moveTo>
                  <a:lnTo>
                    <a:pt x="2126289" y="0"/>
                  </a:lnTo>
                  <a:lnTo>
                    <a:pt x="2126289" y="208598"/>
                  </a:lnTo>
                  <a:lnTo>
                    <a:pt x="0" y="208598"/>
                  </a:lnTo>
                  <a:close/>
                </a:path>
              </a:pathLst>
            </a:custGeom>
            <a:gradFill rotWithShape="true">
              <a:gsLst>
                <a:gs pos="0">
                  <a:srgbClr val="013652">
                    <a:alpha val="79000"/>
                  </a:srgbClr>
                </a:gs>
                <a:gs pos="50000">
                  <a:srgbClr val="005B89">
                    <a:alpha val="79000"/>
                  </a:srgbClr>
                </a:gs>
                <a:gs pos="100000">
                  <a:srgbClr val="0295E2">
                    <a:alpha val="79000"/>
                  </a:srgbClr>
                </a:gs>
              </a:gsLst>
              <a:lin ang="2700000"/>
            </a:gradFill>
          </p:spPr>
        </p:sp>
        <p:sp>
          <p:nvSpPr>
            <p:cNvPr name="TextBox 18" id="18"/>
            <p:cNvSpPr txBox="true"/>
            <p:nvPr/>
          </p:nvSpPr>
          <p:spPr>
            <a:xfrm>
              <a:off x="0" y="-28575"/>
              <a:ext cx="2126289" cy="237173"/>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9476175" y="5604991"/>
            <a:ext cx="7011029" cy="396240"/>
          </a:xfrm>
          <a:prstGeom prst="rect">
            <a:avLst/>
          </a:prstGeom>
        </p:spPr>
        <p:txBody>
          <a:bodyPr anchor="t" rtlCol="false" tIns="0" lIns="0" bIns="0" rIns="0">
            <a:spAutoFit/>
          </a:bodyPr>
          <a:lstStyle/>
          <a:p>
            <a:pPr algn="ctr" marL="0" indent="0" lvl="0">
              <a:lnSpc>
                <a:spcPts val="3359"/>
              </a:lnSpc>
            </a:pPr>
            <a:r>
              <a:rPr lang="en-US" sz="2399">
                <a:solidFill>
                  <a:srgbClr val="FFFFFF"/>
                </a:solidFill>
                <a:latin typeface="Montserrat"/>
                <a:ea typeface="Montserrat"/>
                <a:cs typeface="Montserrat"/>
                <a:sym typeface="Montserrat"/>
              </a:rPr>
              <a:t>Reconocimiento de texto</a:t>
            </a:r>
          </a:p>
        </p:txBody>
      </p:sp>
      <p:grpSp>
        <p:nvGrpSpPr>
          <p:cNvPr name="Group 20" id="20"/>
          <p:cNvGrpSpPr/>
          <p:nvPr/>
        </p:nvGrpSpPr>
        <p:grpSpPr>
          <a:xfrm rot="0">
            <a:off x="8903015" y="6780146"/>
            <a:ext cx="8073252" cy="792020"/>
            <a:chOff x="0" y="0"/>
            <a:chExt cx="2126289" cy="208598"/>
          </a:xfrm>
        </p:grpSpPr>
        <p:sp>
          <p:nvSpPr>
            <p:cNvPr name="Freeform 21" id="21"/>
            <p:cNvSpPr/>
            <p:nvPr/>
          </p:nvSpPr>
          <p:spPr>
            <a:xfrm flipH="false" flipV="false" rot="0">
              <a:off x="0" y="0"/>
              <a:ext cx="2126289" cy="208598"/>
            </a:xfrm>
            <a:custGeom>
              <a:avLst/>
              <a:gdLst/>
              <a:ahLst/>
              <a:cxnLst/>
              <a:rect r="r" b="b" t="t" l="l"/>
              <a:pathLst>
                <a:path h="208598" w="2126289">
                  <a:moveTo>
                    <a:pt x="0" y="0"/>
                  </a:moveTo>
                  <a:lnTo>
                    <a:pt x="2126289" y="0"/>
                  </a:lnTo>
                  <a:lnTo>
                    <a:pt x="2126289" y="208598"/>
                  </a:lnTo>
                  <a:lnTo>
                    <a:pt x="0" y="208598"/>
                  </a:lnTo>
                  <a:close/>
                </a:path>
              </a:pathLst>
            </a:custGeom>
            <a:gradFill rotWithShape="true">
              <a:gsLst>
                <a:gs pos="0">
                  <a:srgbClr val="013652">
                    <a:alpha val="79000"/>
                  </a:srgbClr>
                </a:gs>
                <a:gs pos="50000">
                  <a:srgbClr val="005B89">
                    <a:alpha val="79000"/>
                  </a:srgbClr>
                </a:gs>
                <a:gs pos="100000">
                  <a:srgbClr val="0295E2">
                    <a:alpha val="79000"/>
                  </a:srgbClr>
                </a:gs>
              </a:gsLst>
              <a:lin ang="2700000"/>
            </a:gradFill>
          </p:spPr>
        </p:sp>
        <p:sp>
          <p:nvSpPr>
            <p:cNvPr name="TextBox 22" id="22"/>
            <p:cNvSpPr txBox="true"/>
            <p:nvPr/>
          </p:nvSpPr>
          <p:spPr>
            <a:xfrm>
              <a:off x="0" y="-28575"/>
              <a:ext cx="2126289" cy="237173"/>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9434127" y="6958986"/>
            <a:ext cx="7011029" cy="396240"/>
          </a:xfrm>
          <a:prstGeom prst="rect">
            <a:avLst/>
          </a:prstGeom>
        </p:spPr>
        <p:txBody>
          <a:bodyPr anchor="t" rtlCol="false" tIns="0" lIns="0" bIns="0" rIns="0">
            <a:spAutoFit/>
          </a:bodyPr>
          <a:lstStyle/>
          <a:p>
            <a:pPr algn="ctr" marL="0" indent="0" lvl="0">
              <a:lnSpc>
                <a:spcPts val="3359"/>
              </a:lnSpc>
            </a:pPr>
            <a:r>
              <a:rPr lang="en-US" sz="2399">
                <a:solidFill>
                  <a:srgbClr val="FFFFFF"/>
                </a:solidFill>
                <a:latin typeface="Montserrat"/>
                <a:ea typeface="Montserrat"/>
                <a:cs typeface="Montserrat"/>
                <a:sym typeface="Montserrat"/>
              </a:rPr>
              <a:t>Comparación facial</a:t>
            </a:r>
          </a:p>
        </p:txBody>
      </p:sp>
      <p:grpSp>
        <p:nvGrpSpPr>
          <p:cNvPr name="Group 24" id="24"/>
          <p:cNvGrpSpPr/>
          <p:nvPr/>
        </p:nvGrpSpPr>
        <p:grpSpPr>
          <a:xfrm rot="0">
            <a:off x="8945063" y="8134141"/>
            <a:ext cx="8073252" cy="792020"/>
            <a:chOff x="0" y="0"/>
            <a:chExt cx="2126289" cy="208598"/>
          </a:xfrm>
        </p:grpSpPr>
        <p:sp>
          <p:nvSpPr>
            <p:cNvPr name="Freeform 25" id="25"/>
            <p:cNvSpPr/>
            <p:nvPr/>
          </p:nvSpPr>
          <p:spPr>
            <a:xfrm flipH="false" flipV="false" rot="0">
              <a:off x="0" y="0"/>
              <a:ext cx="2126289" cy="208598"/>
            </a:xfrm>
            <a:custGeom>
              <a:avLst/>
              <a:gdLst/>
              <a:ahLst/>
              <a:cxnLst/>
              <a:rect r="r" b="b" t="t" l="l"/>
              <a:pathLst>
                <a:path h="208598" w="2126289">
                  <a:moveTo>
                    <a:pt x="0" y="0"/>
                  </a:moveTo>
                  <a:lnTo>
                    <a:pt x="2126289" y="0"/>
                  </a:lnTo>
                  <a:lnTo>
                    <a:pt x="2126289" y="208598"/>
                  </a:lnTo>
                  <a:lnTo>
                    <a:pt x="0" y="208598"/>
                  </a:lnTo>
                  <a:close/>
                </a:path>
              </a:pathLst>
            </a:custGeom>
            <a:gradFill rotWithShape="true">
              <a:gsLst>
                <a:gs pos="0">
                  <a:srgbClr val="013652">
                    <a:alpha val="79000"/>
                  </a:srgbClr>
                </a:gs>
                <a:gs pos="50000">
                  <a:srgbClr val="005B89">
                    <a:alpha val="79000"/>
                  </a:srgbClr>
                </a:gs>
                <a:gs pos="100000">
                  <a:srgbClr val="0295E2">
                    <a:alpha val="79000"/>
                  </a:srgbClr>
                </a:gs>
              </a:gsLst>
              <a:lin ang="2700000"/>
            </a:gradFill>
          </p:spPr>
        </p:sp>
        <p:sp>
          <p:nvSpPr>
            <p:cNvPr name="TextBox 26" id="26"/>
            <p:cNvSpPr txBox="true"/>
            <p:nvPr/>
          </p:nvSpPr>
          <p:spPr>
            <a:xfrm>
              <a:off x="0" y="-28575"/>
              <a:ext cx="2126289" cy="237173"/>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9476175" y="8312981"/>
            <a:ext cx="7011029" cy="396240"/>
          </a:xfrm>
          <a:prstGeom prst="rect">
            <a:avLst/>
          </a:prstGeom>
        </p:spPr>
        <p:txBody>
          <a:bodyPr anchor="t" rtlCol="false" tIns="0" lIns="0" bIns="0" rIns="0">
            <a:spAutoFit/>
          </a:bodyPr>
          <a:lstStyle/>
          <a:p>
            <a:pPr algn="ctr" marL="0" indent="0" lvl="0">
              <a:lnSpc>
                <a:spcPts val="3359"/>
              </a:lnSpc>
            </a:pPr>
            <a:r>
              <a:rPr lang="en-US" sz="2399">
                <a:solidFill>
                  <a:srgbClr val="FFFFFF"/>
                </a:solidFill>
                <a:latin typeface="Montserrat"/>
                <a:ea typeface="Montserrat"/>
                <a:cs typeface="Montserrat"/>
                <a:sym typeface="Montserrat"/>
              </a:rPr>
              <a:t>seguimiento de objetos y personas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7879337" y="3899283"/>
            <a:ext cx="408663" cy="5359017"/>
            <a:chOff x="0" y="0"/>
            <a:chExt cx="107631" cy="1411428"/>
          </a:xfrm>
        </p:grpSpPr>
        <p:sp>
          <p:nvSpPr>
            <p:cNvPr name="Freeform 4" id="4"/>
            <p:cNvSpPr/>
            <p:nvPr/>
          </p:nvSpPr>
          <p:spPr>
            <a:xfrm flipH="false" flipV="false" rot="0">
              <a:off x="0" y="0"/>
              <a:ext cx="107631" cy="1411428"/>
            </a:xfrm>
            <a:custGeom>
              <a:avLst/>
              <a:gdLst/>
              <a:ahLst/>
              <a:cxnLst/>
              <a:rect r="r" b="b" t="t" l="l"/>
              <a:pathLst>
                <a:path h="1411428" w="107631">
                  <a:moveTo>
                    <a:pt x="0" y="0"/>
                  </a:moveTo>
                  <a:lnTo>
                    <a:pt x="107631" y="0"/>
                  </a:lnTo>
                  <a:lnTo>
                    <a:pt x="107631" y="1411428"/>
                  </a:lnTo>
                  <a:lnTo>
                    <a:pt x="0" y="1411428"/>
                  </a:lnTo>
                  <a:close/>
                </a:path>
              </a:pathLst>
            </a:custGeom>
            <a:gradFill rotWithShape="true">
              <a:gsLst>
                <a:gs pos="0">
                  <a:srgbClr val="013652">
                    <a:alpha val="79000"/>
                  </a:srgbClr>
                </a:gs>
                <a:gs pos="50000">
                  <a:srgbClr val="005B89">
                    <a:alpha val="79000"/>
                  </a:srgbClr>
                </a:gs>
                <a:gs pos="100000">
                  <a:srgbClr val="0295E2">
                    <a:alpha val="79000"/>
                  </a:srgbClr>
                </a:gs>
              </a:gsLst>
              <a:lin ang="2700000"/>
            </a:gradFill>
            <a:ln cap="sq">
              <a:noFill/>
              <a:prstDash val="solid"/>
              <a:miter/>
            </a:ln>
          </p:spPr>
        </p:sp>
        <p:sp>
          <p:nvSpPr>
            <p:cNvPr name="TextBox 5" id="5"/>
            <p:cNvSpPr txBox="true"/>
            <p:nvPr/>
          </p:nvSpPr>
          <p:spPr>
            <a:xfrm>
              <a:off x="0" y="-28575"/>
              <a:ext cx="107631" cy="144000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028700" y="2651312"/>
            <a:ext cx="5526296" cy="5359017"/>
            <a:chOff x="0" y="0"/>
            <a:chExt cx="1455485" cy="1411428"/>
          </a:xfrm>
        </p:grpSpPr>
        <p:sp>
          <p:nvSpPr>
            <p:cNvPr name="Freeform 7" id="7"/>
            <p:cNvSpPr/>
            <p:nvPr/>
          </p:nvSpPr>
          <p:spPr>
            <a:xfrm flipH="false" flipV="false" rot="0">
              <a:off x="0" y="0"/>
              <a:ext cx="1455485" cy="1411428"/>
            </a:xfrm>
            <a:custGeom>
              <a:avLst/>
              <a:gdLst/>
              <a:ahLst/>
              <a:cxnLst/>
              <a:rect r="r" b="b" t="t" l="l"/>
              <a:pathLst>
                <a:path h="1411428" w="1455485">
                  <a:moveTo>
                    <a:pt x="0" y="0"/>
                  </a:moveTo>
                  <a:lnTo>
                    <a:pt x="1455485" y="0"/>
                  </a:lnTo>
                  <a:lnTo>
                    <a:pt x="1455485" y="1411428"/>
                  </a:lnTo>
                  <a:lnTo>
                    <a:pt x="0" y="1411428"/>
                  </a:lnTo>
                  <a:close/>
                </a:path>
              </a:pathLst>
            </a:custGeom>
            <a:gradFill rotWithShape="true">
              <a:gsLst>
                <a:gs pos="0">
                  <a:srgbClr val="013652">
                    <a:alpha val="79000"/>
                  </a:srgbClr>
                </a:gs>
                <a:gs pos="50000">
                  <a:srgbClr val="005B89">
                    <a:alpha val="79000"/>
                  </a:srgbClr>
                </a:gs>
                <a:gs pos="100000">
                  <a:srgbClr val="0295E2">
                    <a:alpha val="79000"/>
                  </a:srgbClr>
                </a:gs>
              </a:gsLst>
              <a:lin ang="2700000"/>
            </a:gradFill>
            <a:ln cap="sq">
              <a:noFill/>
              <a:prstDash val="solid"/>
              <a:miter/>
            </a:ln>
          </p:spPr>
        </p:sp>
        <p:sp>
          <p:nvSpPr>
            <p:cNvPr name="TextBox 8" id="8"/>
            <p:cNvSpPr txBox="true"/>
            <p:nvPr/>
          </p:nvSpPr>
          <p:spPr>
            <a:xfrm>
              <a:off x="0" y="-28575"/>
              <a:ext cx="1455485" cy="144000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1028700" y="2702386"/>
            <a:ext cx="5526296" cy="5307943"/>
          </a:xfrm>
          <a:custGeom>
            <a:avLst/>
            <a:gdLst/>
            <a:ahLst/>
            <a:cxnLst/>
            <a:rect r="r" b="b" t="t" l="l"/>
            <a:pathLst>
              <a:path h="5307943" w="5526296">
                <a:moveTo>
                  <a:pt x="0" y="0"/>
                </a:moveTo>
                <a:lnTo>
                  <a:pt x="5526296" y="0"/>
                </a:lnTo>
                <a:lnTo>
                  <a:pt x="5526296" y="5307943"/>
                </a:lnTo>
                <a:lnTo>
                  <a:pt x="0" y="5307943"/>
                </a:lnTo>
                <a:lnTo>
                  <a:pt x="0" y="0"/>
                </a:lnTo>
                <a:close/>
              </a:path>
            </a:pathLst>
          </a:custGeom>
          <a:blipFill>
            <a:blip r:embed="rId3"/>
            <a:stretch>
              <a:fillRect l="-3613" t="0" r="-3613" b="0"/>
            </a:stretch>
          </a:blipFill>
        </p:spPr>
      </p:sp>
      <p:sp>
        <p:nvSpPr>
          <p:cNvPr name="TextBox 10" id="10"/>
          <p:cNvSpPr txBox="true"/>
          <p:nvPr/>
        </p:nvSpPr>
        <p:spPr>
          <a:xfrm rot="0">
            <a:off x="1028700" y="903108"/>
            <a:ext cx="12768510" cy="1095375"/>
          </a:xfrm>
          <a:prstGeom prst="rect">
            <a:avLst/>
          </a:prstGeom>
        </p:spPr>
        <p:txBody>
          <a:bodyPr anchor="t" rtlCol="false" tIns="0" lIns="0" bIns="0" rIns="0">
            <a:spAutoFit/>
          </a:bodyPr>
          <a:lstStyle/>
          <a:p>
            <a:pPr algn="l" marL="0" indent="0" lvl="0">
              <a:lnSpc>
                <a:spcPts val="8640"/>
              </a:lnSpc>
              <a:spcBef>
                <a:spcPct val="0"/>
              </a:spcBef>
            </a:pPr>
            <a:r>
              <a:rPr lang="en-US" b="true" sz="7200">
                <a:solidFill>
                  <a:srgbClr val="FFFFFF"/>
                </a:solidFill>
                <a:latin typeface="League Spartan"/>
                <a:ea typeface="League Spartan"/>
                <a:cs typeface="League Spartan"/>
                <a:sym typeface="League Spartan"/>
              </a:rPr>
              <a:t>Beneficios de Rekognition</a:t>
            </a:r>
          </a:p>
        </p:txBody>
      </p:sp>
      <p:sp>
        <p:nvSpPr>
          <p:cNvPr name="TextBox 11" id="11"/>
          <p:cNvSpPr txBox="true"/>
          <p:nvPr/>
        </p:nvSpPr>
        <p:spPr>
          <a:xfrm rot="0">
            <a:off x="8736570" y="2664286"/>
            <a:ext cx="8522730" cy="727632"/>
          </a:xfrm>
          <a:prstGeom prst="rect">
            <a:avLst/>
          </a:prstGeom>
        </p:spPr>
        <p:txBody>
          <a:bodyPr anchor="t" rtlCol="false" tIns="0" lIns="0" bIns="0" rIns="0">
            <a:spAutoFit/>
          </a:bodyPr>
          <a:lstStyle/>
          <a:p>
            <a:pPr algn="just" marL="0" indent="0" lvl="0">
              <a:lnSpc>
                <a:spcPts val="2944"/>
              </a:lnSpc>
              <a:spcBef>
                <a:spcPct val="0"/>
              </a:spcBef>
            </a:pPr>
            <a:r>
              <a:rPr lang="en-US" b="true" sz="2103">
                <a:solidFill>
                  <a:srgbClr val="FFFFFF"/>
                </a:solidFill>
                <a:latin typeface="Montserrat Bold"/>
                <a:ea typeface="Montserrat Bold"/>
                <a:cs typeface="Montserrat Bold"/>
                <a:sym typeface="Montserrat Bold"/>
              </a:rPr>
              <a:t>I</a:t>
            </a:r>
            <a:r>
              <a:rPr lang="en-US" sz="2103">
                <a:solidFill>
                  <a:srgbClr val="FFFFFF"/>
                </a:solidFill>
                <a:latin typeface="Montserrat"/>
                <a:ea typeface="Montserrat"/>
                <a:cs typeface="Montserrat"/>
                <a:sym typeface="Montserrat"/>
              </a:rPr>
              <a:t>ntegra un reconocimiento de imágenes potente en nuestras aplicaciones de manera sencilla.</a:t>
            </a:r>
          </a:p>
        </p:txBody>
      </p:sp>
      <p:grpSp>
        <p:nvGrpSpPr>
          <p:cNvPr name="Group 12" id="12"/>
          <p:cNvGrpSpPr/>
          <p:nvPr/>
        </p:nvGrpSpPr>
        <p:grpSpPr>
          <a:xfrm rot="0">
            <a:off x="7584293" y="2702386"/>
            <a:ext cx="690119" cy="690119"/>
            <a:chOff x="0" y="0"/>
            <a:chExt cx="920159" cy="920159"/>
          </a:xfrm>
        </p:grpSpPr>
        <p:grpSp>
          <p:nvGrpSpPr>
            <p:cNvPr name="Group 13" id="13"/>
            <p:cNvGrpSpPr/>
            <p:nvPr/>
          </p:nvGrpSpPr>
          <p:grpSpPr>
            <a:xfrm rot="0">
              <a:off x="0" y="0"/>
              <a:ext cx="920159" cy="92015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15" id="15"/>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16" id="16"/>
            <p:cNvGrpSpPr/>
            <p:nvPr/>
          </p:nvGrpSpPr>
          <p:grpSpPr>
            <a:xfrm rot="0">
              <a:off x="39570" y="39570"/>
              <a:ext cx="841019" cy="84101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18" id="18"/>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sp>
        <p:nvSpPr>
          <p:cNvPr name="Freeform 19" id="19"/>
          <p:cNvSpPr/>
          <p:nvPr/>
        </p:nvSpPr>
        <p:spPr>
          <a:xfrm flipH="false" flipV="false" rot="0">
            <a:off x="7712951" y="2831044"/>
            <a:ext cx="432805" cy="432805"/>
          </a:xfrm>
          <a:custGeom>
            <a:avLst/>
            <a:gdLst/>
            <a:ahLst/>
            <a:cxnLst/>
            <a:rect r="r" b="b" t="t" l="l"/>
            <a:pathLst>
              <a:path h="432805" w="432805">
                <a:moveTo>
                  <a:pt x="0" y="0"/>
                </a:moveTo>
                <a:lnTo>
                  <a:pt x="432804" y="0"/>
                </a:lnTo>
                <a:lnTo>
                  <a:pt x="432804" y="432804"/>
                </a:lnTo>
                <a:lnTo>
                  <a:pt x="0" y="4328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20" id="20"/>
          <p:cNvGrpSpPr/>
          <p:nvPr/>
        </p:nvGrpSpPr>
        <p:grpSpPr>
          <a:xfrm rot="0">
            <a:off x="7584293" y="4097356"/>
            <a:ext cx="690119" cy="690119"/>
            <a:chOff x="0" y="0"/>
            <a:chExt cx="920159" cy="920159"/>
          </a:xfrm>
        </p:grpSpPr>
        <p:grpSp>
          <p:nvGrpSpPr>
            <p:cNvPr name="Group 21" id="21"/>
            <p:cNvGrpSpPr/>
            <p:nvPr/>
          </p:nvGrpSpPr>
          <p:grpSpPr>
            <a:xfrm rot="0">
              <a:off x="0" y="0"/>
              <a:ext cx="920159" cy="92015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23" id="23"/>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24" id="24"/>
            <p:cNvGrpSpPr/>
            <p:nvPr/>
          </p:nvGrpSpPr>
          <p:grpSpPr>
            <a:xfrm rot="0">
              <a:off x="39570" y="39570"/>
              <a:ext cx="841019" cy="84101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26" id="26"/>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sp>
        <p:nvSpPr>
          <p:cNvPr name="Freeform 27" id="27"/>
          <p:cNvSpPr/>
          <p:nvPr/>
        </p:nvSpPr>
        <p:spPr>
          <a:xfrm flipH="false" flipV="false" rot="0">
            <a:off x="7712951" y="4226013"/>
            <a:ext cx="432805" cy="432805"/>
          </a:xfrm>
          <a:custGeom>
            <a:avLst/>
            <a:gdLst/>
            <a:ahLst/>
            <a:cxnLst/>
            <a:rect r="r" b="b" t="t" l="l"/>
            <a:pathLst>
              <a:path h="432805" w="432805">
                <a:moveTo>
                  <a:pt x="0" y="0"/>
                </a:moveTo>
                <a:lnTo>
                  <a:pt x="432804" y="0"/>
                </a:lnTo>
                <a:lnTo>
                  <a:pt x="432804" y="432805"/>
                </a:lnTo>
                <a:lnTo>
                  <a:pt x="0" y="4328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28" id="28"/>
          <p:cNvGrpSpPr/>
          <p:nvPr/>
        </p:nvGrpSpPr>
        <p:grpSpPr>
          <a:xfrm rot="0">
            <a:off x="7584293" y="5492325"/>
            <a:ext cx="690119" cy="690119"/>
            <a:chOff x="0" y="0"/>
            <a:chExt cx="920159" cy="920159"/>
          </a:xfrm>
        </p:grpSpPr>
        <p:grpSp>
          <p:nvGrpSpPr>
            <p:cNvPr name="Group 29" id="29"/>
            <p:cNvGrpSpPr/>
            <p:nvPr/>
          </p:nvGrpSpPr>
          <p:grpSpPr>
            <a:xfrm rot="0">
              <a:off x="0" y="0"/>
              <a:ext cx="920159" cy="92015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31" id="31"/>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32" id="32"/>
            <p:cNvGrpSpPr/>
            <p:nvPr/>
          </p:nvGrpSpPr>
          <p:grpSpPr>
            <a:xfrm rot="0">
              <a:off x="39570" y="39570"/>
              <a:ext cx="841019" cy="841019"/>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34" id="34"/>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sp>
        <p:nvSpPr>
          <p:cNvPr name="Freeform 35" id="35"/>
          <p:cNvSpPr/>
          <p:nvPr/>
        </p:nvSpPr>
        <p:spPr>
          <a:xfrm flipH="false" flipV="false" rot="0">
            <a:off x="7712951" y="5620982"/>
            <a:ext cx="432805" cy="432805"/>
          </a:xfrm>
          <a:custGeom>
            <a:avLst/>
            <a:gdLst/>
            <a:ahLst/>
            <a:cxnLst/>
            <a:rect r="r" b="b" t="t" l="l"/>
            <a:pathLst>
              <a:path h="432805" w="432805">
                <a:moveTo>
                  <a:pt x="0" y="0"/>
                </a:moveTo>
                <a:lnTo>
                  <a:pt x="432804" y="0"/>
                </a:lnTo>
                <a:lnTo>
                  <a:pt x="432804" y="432805"/>
                </a:lnTo>
                <a:lnTo>
                  <a:pt x="0" y="4328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36" id="36"/>
          <p:cNvGrpSpPr/>
          <p:nvPr/>
        </p:nvGrpSpPr>
        <p:grpSpPr>
          <a:xfrm rot="0">
            <a:off x="7584293" y="6887294"/>
            <a:ext cx="690119" cy="690119"/>
            <a:chOff x="0" y="0"/>
            <a:chExt cx="920159" cy="920159"/>
          </a:xfrm>
        </p:grpSpPr>
        <p:grpSp>
          <p:nvGrpSpPr>
            <p:cNvPr name="Group 37" id="37"/>
            <p:cNvGrpSpPr/>
            <p:nvPr/>
          </p:nvGrpSpPr>
          <p:grpSpPr>
            <a:xfrm rot="0">
              <a:off x="0" y="0"/>
              <a:ext cx="920159" cy="920159"/>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39" id="39"/>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40" id="40"/>
            <p:cNvGrpSpPr/>
            <p:nvPr/>
          </p:nvGrpSpPr>
          <p:grpSpPr>
            <a:xfrm rot="0">
              <a:off x="39570" y="39570"/>
              <a:ext cx="841019" cy="841019"/>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42" id="42"/>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sp>
        <p:nvSpPr>
          <p:cNvPr name="Freeform 43" id="43"/>
          <p:cNvSpPr/>
          <p:nvPr/>
        </p:nvSpPr>
        <p:spPr>
          <a:xfrm flipH="false" flipV="false" rot="0">
            <a:off x="7712951" y="7015952"/>
            <a:ext cx="432805" cy="432805"/>
          </a:xfrm>
          <a:custGeom>
            <a:avLst/>
            <a:gdLst/>
            <a:ahLst/>
            <a:cxnLst/>
            <a:rect r="r" b="b" t="t" l="l"/>
            <a:pathLst>
              <a:path h="432805" w="432805">
                <a:moveTo>
                  <a:pt x="0" y="0"/>
                </a:moveTo>
                <a:lnTo>
                  <a:pt x="432804" y="0"/>
                </a:lnTo>
                <a:lnTo>
                  <a:pt x="432804" y="432804"/>
                </a:lnTo>
                <a:lnTo>
                  <a:pt x="0" y="4328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4" id="44"/>
          <p:cNvSpPr txBox="true"/>
          <p:nvPr/>
        </p:nvSpPr>
        <p:spPr>
          <a:xfrm rot="0">
            <a:off x="8736570" y="4245287"/>
            <a:ext cx="8522730" cy="356157"/>
          </a:xfrm>
          <a:prstGeom prst="rect">
            <a:avLst/>
          </a:prstGeom>
        </p:spPr>
        <p:txBody>
          <a:bodyPr anchor="t" rtlCol="false" tIns="0" lIns="0" bIns="0" rIns="0">
            <a:spAutoFit/>
          </a:bodyPr>
          <a:lstStyle/>
          <a:p>
            <a:pPr algn="just" marL="0" indent="0" lvl="0">
              <a:lnSpc>
                <a:spcPts val="2944"/>
              </a:lnSpc>
              <a:spcBef>
                <a:spcPct val="0"/>
              </a:spcBef>
            </a:pPr>
            <a:r>
              <a:rPr lang="en-US" sz="2103">
                <a:solidFill>
                  <a:srgbClr val="FFFFFF"/>
                </a:solidFill>
                <a:latin typeface="Montserrat"/>
                <a:ea typeface="Montserrat"/>
                <a:cs typeface="Montserrat"/>
                <a:sym typeface="Montserrat"/>
              </a:rPr>
              <a:t>Intelifencia artificial en el núcleo.</a:t>
            </a:r>
          </a:p>
        </p:txBody>
      </p:sp>
      <p:sp>
        <p:nvSpPr>
          <p:cNvPr name="TextBox 45" id="45"/>
          <p:cNvSpPr txBox="true"/>
          <p:nvPr/>
        </p:nvSpPr>
        <p:spPr>
          <a:xfrm rot="0">
            <a:off x="8736570" y="5640256"/>
            <a:ext cx="8522730" cy="356157"/>
          </a:xfrm>
          <a:prstGeom prst="rect">
            <a:avLst/>
          </a:prstGeom>
        </p:spPr>
        <p:txBody>
          <a:bodyPr anchor="t" rtlCol="false" tIns="0" lIns="0" bIns="0" rIns="0">
            <a:spAutoFit/>
          </a:bodyPr>
          <a:lstStyle/>
          <a:p>
            <a:pPr algn="just" marL="0" indent="0" lvl="0">
              <a:lnSpc>
                <a:spcPts val="2944"/>
              </a:lnSpc>
              <a:spcBef>
                <a:spcPct val="0"/>
              </a:spcBef>
            </a:pPr>
            <a:r>
              <a:rPr lang="en-US" sz="2103">
                <a:solidFill>
                  <a:srgbClr val="FFFFFF"/>
                </a:solidFill>
                <a:latin typeface="Montserrat"/>
                <a:ea typeface="Montserrat"/>
                <a:cs typeface="Montserrat"/>
                <a:sym typeface="Montserrat"/>
              </a:rPr>
              <a:t>Análisis de imágenes escalable.</a:t>
            </a:r>
          </a:p>
        </p:txBody>
      </p:sp>
      <p:sp>
        <p:nvSpPr>
          <p:cNvPr name="TextBox 46" id="46"/>
          <p:cNvSpPr txBox="true"/>
          <p:nvPr/>
        </p:nvSpPr>
        <p:spPr>
          <a:xfrm rot="0">
            <a:off x="8736570" y="7035225"/>
            <a:ext cx="8522730" cy="356157"/>
          </a:xfrm>
          <a:prstGeom prst="rect">
            <a:avLst/>
          </a:prstGeom>
        </p:spPr>
        <p:txBody>
          <a:bodyPr anchor="t" rtlCol="false" tIns="0" lIns="0" bIns="0" rIns="0">
            <a:spAutoFit/>
          </a:bodyPr>
          <a:lstStyle/>
          <a:p>
            <a:pPr algn="just" marL="0" indent="0" lvl="0">
              <a:lnSpc>
                <a:spcPts val="2944"/>
              </a:lnSpc>
              <a:spcBef>
                <a:spcPct val="0"/>
              </a:spcBef>
            </a:pPr>
            <a:r>
              <a:rPr lang="en-US" sz="2103">
                <a:solidFill>
                  <a:srgbClr val="FFFFFF"/>
                </a:solidFill>
                <a:latin typeface="Montserrat"/>
                <a:ea typeface="Montserrat"/>
                <a:cs typeface="Montserrat"/>
                <a:sym typeface="Montserrat"/>
              </a:rPr>
              <a:t>Analizar miles de millones de imágenes al día.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7879337" y="3899283"/>
            <a:ext cx="408663" cy="5359017"/>
            <a:chOff x="0" y="0"/>
            <a:chExt cx="107631" cy="1411428"/>
          </a:xfrm>
        </p:grpSpPr>
        <p:sp>
          <p:nvSpPr>
            <p:cNvPr name="Freeform 4" id="4"/>
            <p:cNvSpPr/>
            <p:nvPr/>
          </p:nvSpPr>
          <p:spPr>
            <a:xfrm flipH="false" flipV="false" rot="0">
              <a:off x="0" y="0"/>
              <a:ext cx="107631" cy="1411428"/>
            </a:xfrm>
            <a:custGeom>
              <a:avLst/>
              <a:gdLst/>
              <a:ahLst/>
              <a:cxnLst/>
              <a:rect r="r" b="b" t="t" l="l"/>
              <a:pathLst>
                <a:path h="1411428" w="107631">
                  <a:moveTo>
                    <a:pt x="0" y="0"/>
                  </a:moveTo>
                  <a:lnTo>
                    <a:pt x="107631" y="0"/>
                  </a:lnTo>
                  <a:lnTo>
                    <a:pt x="107631" y="1411428"/>
                  </a:lnTo>
                  <a:lnTo>
                    <a:pt x="0" y="1411428"/>
                  </a:lnTo>
                  <a:close/>
                </a:path>
              </a:pathLst>
            </a:custGeom>
            <a:gradFill rotWithShape="true">
              <a:gsLst>
                <a:gs pos="0">
                  <a:srgbClr val="013652">
                    <a:alpha val="79000"/>
                  </a:srgbClr>
                </a:gs>
                <a:gs pos="50000">
                  <a:srgbClr val="005B89">
                    <a:alpha val="79000"/>
                  </a:srgbClr>
                </a:gs>
                <a:gs pos="100000">
                  <a:srgbClr val="0295E2">
                    <a:alpha val="79000"/>
                  </a:srgbClr>
                </a:gs>
              </a:gsLst>
              <a:lin ang="2700000"/>
            </a:gradFill>
            <a:ln cap="sq">
              <a:noFill/>
              <a:prstDash val="solid"/>
              <a:miter/>
            </a:ln>
          </p:spPr>
        </p:sp>
        <p:sp>
          <p:nvSpPr>
            <p:cNvPr name="TextBox 5" id="5"/>
            <p:cNvSpPr txBox="true"/>
            <p:nvPr/>
          </p:nvSpPr>
          <p:spPr>
            <a:xfrm>
              <a:off x="0" y="-28575"/>
              <a:ext cx="107631" cy="144000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028700" y="2651312"/>
            <a:ext cx="5526296" cy="5359017"/>
            <a:chOff x="0" y="0"/>
            <a:chExt cx="1455485" cy="1411428"/>
          </a:xfrm>
        </p:grpSpPr>
        <p:sp>
          <p:nvSpPr>
            <p:cNvPr name="Freeform 7" id="7"/>
            <p:cNvSpPr/>
            <p:nvPr/>
          </p:nvSpPr>
          <p:spPr>
            <a:xfrm flipH="false" flipV="false" rot="0">
              <a:off x="0" y="0"/>
              <a:ext cx="1455485" cy="1411428"/>
            </a:xfrm>
            <a:custGeom>
              <a:avLst/>
              <a:gdLst/>
              <a:ahLst/>
              <a:cxnLst/>
              <a:rect r="r" b="b" t="t" l="l"/>
              <a:pathLst>
                <a:path h="1411428" w="1455485">
                  <a:moveTo>
                    <a:pt x="0" y="0"/>
                  </a:moveTo>
                  <a:lnTo>
                    <a:pt x="1455485" y="0"/>
                  </a:lnTo>
                  <a:lnTo>
                    <a:pt x="1455485" y="1411428"/>
                  </a:lnTo>
                  <a:lnTo>
                    <a:pt x="0" y="1411428"/>
                  </a:lnTo>
                  <a:close/>
                </a:path>
              </a:pathLst>
            </a:custGeom>
            <a:gradFill rotWithShape="true">
              <a:gsLst>
                <a:gs pos="0">
                  <a:srgbClr val="013652">
                    <a:alpha val="79000"/>
                  </a:srgbClr>
                </a:gs>
                <a:gs pos="50000">
                  <a:srgbClr val="005B89">
                    <a:alpha val="79000"/>
                  </a:srgbClr>
                </a:gs>
                <a:gs pos="100000">
                  <a:srgbClr val="0295E2">
                    <a:alpha val="79000"/>
                  </a:srgbClr>
                </a:gs>
              </a:gsLst>
              <a:lin ang="2700000"/>
            </a:gradFill>
            <a:ln cap="sq">
              <a:noFill/>
              <a:prstDash val="solid"/>
              <a:miter/>
            </a:ln>
          </p:spPr>
        </p:sp>
        <p:sp>
          <p:nvSpPr>
            <p:cNvPr name="TextBox 8" id="8"/>
            <p:cNvSpPr txBox="true"/>
            <p:nvPr/>
          </p:nvSpPr>
          <p:spPr>
            <a:xfrm>
              <a:off x="0" y="-28575"/>
              <a:ext cx="1455485" cy="144000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1028700" y="2702386"/>
            <a:ext cx="5526296" cy="5307943"/>
          </a:xfrm>
          <a:custGeom>
            <a:avLst/>
            <a:gdLst/>
            <a:ahLst/>
            <a:cxnLst/>
            <a:rect r="r" b="b" t="t" l="l"/>
            <a:pathLst>
              <a:path h="5307943" w="5526296">
                <a:moveTo>
                  <a:pt x="0" y="0"/>
                </a:moveTo>
                <a:lnTo>
                  <a:pt x="5526296" y="0"/>
                </a:lnTo>
                <a:lnTo>
                  <a:pt x="5526296" y="5307943"/>
                </a:lnTo>
                <a:lnTo>
                  <a:pt x="0" y="5307943"/>
                </a:lnTo>
                <a:lnTo>
                  <a:pt x="0" y="0"/>
                </a:lnTo>
                <a:close/>
              </a:path>
            </a:pathLst>
          </a:custGeom>
          <a:blipFill>
            <a:blip r:embed="rId3"/>
            <a:stretch>
              <a:fillRect l="-3613" t="0" r="-3613" b="0"/>
            </a:stretch>
          </a:blipFill>
        </p:spPr>
      </p:sp>
      <p:sp>
        <p:nvSpPr>
          <p:cNvPr name="TextBox 10" id="10"/>
          <p:cNvSpPr txBox="true"/>
          <p:nvPr/>
        </p:nvSpPr>
        <p:spPr>
          <a:xfrm rot="0">
            <a:off x="1028700" y="903108"/>
            <a:ext cx="12768510" cy="1095375"/>
          </a:xfrm>
          <a:prstGeom prst="rect">
            <a:avLst/>
          </a:prstGeom>
        </p:spPr>
        <p:txBody>
          <a:bodyPr anchor="t" rtlCol="false" tIns="0" lIns="0" bIns="0" rIns="0">
            <a:spAutoFit/>
          </a:bodyPr>
          <a:lstStyle/>
          <a:p>
            <a:pPr algn="l" marL="0" indent="0" lvl="0">
              <a:lnSpc>
                <a:spcPts val="8640"/>
              </a:lnSpc>
              <a:spcBef>
                <a:spcPct val="0"/>
              </a:spcBef>
            </a:pPr>
            <a:r>
              <a:rPr lang="en-US" b="true" sz="7200">
                <a:solidFill>
                  <a:srgbClr val="FFFFFF"/>
                </a:solidFill>
                <a:latin typeface="League Spartan"/>
                <a:ea typeface="League Spartan"/>
                <a:cs typeface="League Spartan"/>
                <a:sym typeface="League Spartan"/>
              </a:rPr>
              <a:t>Beneficios de Rekognition</a:t>
            </a:r>
          </a:p>
        </p:txBody>
      </p:sp>
      <p:sp>
        <p:nvSpPr>
          <p:cNvPr name="TextBox 11" id="11"/>
          <p:cNvSpPr txBox="true"/>
          <p:nvPr/>
        </p:nvSpPr>
        <p:spPr>
          <a:xfrm rot="0">
            <a:off x="8736570" y="3365371"/>
            <a:ext cx="8522730" cy="356157"/>
          </a:xfrm>
          <a:prstGeom prst="rect">
            <a:avLst/>
          </a:prstGeom>
        </p:spPr>
        <p:txBody>
          <a:bodyPr anchor="t" rtlCol="false" tIns="0" lIns="0" bIns="0" rIns="0">
            <a:spAutoFit/>
          </a:bodyPr>
          <a:lstStyle/>
          <a:p>
            <a:pPr algn="just" marL="0" indent="0" lvl="0">
              <a:lnSpc>
                <a:spcPts val="2944"/>
              </a:lnSpc>
              <a:spcBef>
                <a:spcPct val="0"/>
              </a:spcBef>
            </a:pPr>
            <a:r>
              <a:rPr lang="en-US" sz="2103">
                <a:solidFill>
                  <a:srgbClr val="FFFFFF"/>
                </a:solidFill>
                <a:latin typeface="Montserrat"/>
                <a:ea typeface="Montserrat"/>
                <a:cs typeface="Montserrat"/>
                <a:sym typeface="Montserrat"/>
              </a:rPr>
              <a:t>Integración con servicios de AWS populares.</a:t>
            </a:r>
          </a:p>
        </p:txBody>
      </p:sp>
      <p:grpSp>
        <p:nvGrpSpPr>
          <p:cNvPr name="Group 12" id="12"/>
          <p:cNvGrpSpPr/>
          <p:nvPr/>
        </p:nvGrpSpPr>
        <p:grpSpPr>
          <a:xfrm rot="0">
            <a:off x="7584293" y="3403471"/>
            <a:ext cx="690119" cy="690119"/>
            <a:chOff x="0" y="0"/>
            <a:chExt cx="920159" cy="920159"/>
          </a:xfrm>
        </p:grpSpPr>
        <p:grpSp>
          <p:nvGrpSpPr>
            <p:cNvPr name="Group 13" id="13"/>
            <p:cNvGrpSpPr/>
            <p:nvPr/>
          </p:nvGrpSpPr>
          <p:grpSpPr>
            <a:xfrm rot="0">
              <a:off x="0" y="0"/>
              <a:ext cx="920159" cy="92015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15" id="15"/>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16" id="16"/>
            <p:cNvGrpSpPr/>
            <p:nvPr/>
          </p:nvGrpSpPr>
          <p:grpSpPr>
            <a:xfrm rot="0">
              <a:off x="39570" y="39570"/>
              <a:ext cx="841019" cy="84101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18" id="18"/>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sp>
        <p:nvSpPr>
          <p:cNvPr name="Freeform 19" id="19"/>
          <p:cNvSpPr/>
          <p:nvPr/>
        </p:nvSpPr>
        <p:spPr>
          <a:xfrm flipH="false" flipV="false" rot="0">
            <a:off x="7712951" y="3532128"/>
            <a:ext cx="432805" cy="432805"/>
          </a:xfrm>
          <a:custGeom>
            <a:avLst/>
            <a:gdLst/>
            <a:ahLst/>
            <a:cxnLst/>
            <a:rect r="r" b="b" t="t" l="l"/>
            <a:pathLst>
              <a:path h="432805" w="432805">
                <a:moveTo>
                  <a:pt x="0" y="0"/>
                </a:moveTo>
                <a:lnTo>
                  <a:pt x="432804" y="0"/>
                </a:lnTo>
                <a:lnTo>
                  <a:pt x="432804" y="432805"/>
                </a:lnTo>
                <a:lnTo>
                  <a:pt x="0" y="4328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20" id="20"/>
          <p:cNvGrpSpPr/>
          <p:nvPr/>
        </p:nvGrpSpPr>
        <p:grpSpPr>
          <a:xfrm rot="0">
            <a:off x="7584293" y="4798440"/>
            <a:ext cx="690119" cy="690119"/>
            <a:chOff x="0" y="0"/>
            <a:chExt cx="920159" cy="920159"/>
          </a:xfrm>
        </p:grpSpPr>
        <p:grpSp>
          <p:nvGrpSpPr>
            <p:cNvPr name="Group 21" id="21"/>
            <p:cNvGrpSpPr/>
            <p:nvPr/>
          </p:nvGrpSpPr>
          <p:grpSpPr>
            <a:xfrm rot="0">
              <a:off x="0" y="0"/>
              <a:ext cx="920159" cy="92015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23" id="23"/>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24" id="24"/>
            <p:cNvGrpSpPr/>
            <p:nvPr/>
          </p:nvGrpSpPr>
          <p:grpSpPr>
            <a:xfrm rot="0">
              <a:off x="39570" y="39570"/>
              <a:ext cx="841019" cy="84101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26" id="26"/>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sp>
        <p:nvSpPr>
          <p:cNvPr name="Freeform 27" id="27"/>
          <p:cNvSpPr/>
          <p:nvPr/>
        </p:nvSpPr>
        <p:spPr>
          <a:xfrm flipH="false" flipV="false" rot="0">
            <a:off x="7712951" y="4927098"/>
            <a:ext cx="432805" cy="432805"/>
          </a:xfrm>
          <a:custGeom>
            <a:avLst/>
            <a:gdLst/>
            <a:ahLst/>
            <a:cxnLst/>
            <a:rect r="r" b="b" t="t" l="l"/>
            <a:pathLst>
              <a:path h="432805" w="432805">
                <a:moveTo>
                  <a:pt x="0" y="0"/>
                </a:moveTo>
                <a:lnTo>
                  <a:pt x="432804" y="0"/>
                </a:lnTo>
                <a:lnTo>
                  <a:pt x="432804" y="432804"/>
                </a:lnTo>
                <a:lnTo>
                  <a:pt x="0" y="4328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28" id="28"/>
          <p:cNvGrpSpPr/>
          <p:nvPr/>
        </p:nvGrpSpPr>
        <p:grpSpPr>
          <a:xfrm rot="0">
            <a:off x="7584293" y="6193410"/>
            <a:ext cx="690119" cy="690119"/>
            <a:chOff x="0" y="0"/>
            <a:chExt cx="920159" cy="920159"/>
          </a:xfrm>
        </p:grpSpPr>
        <p:grpSp>
          <p:nvGrpSpPr>
            <p:cNvPr name="Group 29" id="29"/>
            <p:cNvGrpSpPr/>
            <p:nvPr/>
          </p:nvGrpSpPr>
          <p:grpSpPr>
            <a:xfrm rot="0">
              <a:off x="0" y="0"/>
              <a:ext cx="920159" cy="92015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31" id="31"/>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32" id="32"/>
            <p:cNvGrpSpPr/>
            <p:nvPr/>
          </p:nvGrpSpPr>
          <p:grpSpPr>
            <a:xfrm rot="0">
              <a:off x="39570" y="39570"/>
              <a:ext cx="841019" cy="841019"/>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34" id="34"/>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sp>
        <p:nvSpPr>
          <p:cNvPr name="Freeform 35" id="35"/>
          <p:cNvSpPr/>
          <p:nvPr/>
        </p:nvSpPr>
        <p:spPr>
          <a:xfrm flipH="false" flipV="false" rot="0">
            <a:off x="7712951" y="6322067"/>
            <a:ext cx="432805" cy="432805"/>
          </a:xfrm>
          <a:custGeom>
            <a:avLst/>
            <a:gdLst/>
            <a:ahLst/>
            <a:cxnLst/>
            <a:rect r="r" b="b" t="t" l="l"/>
            <a:pathLst>
              <a:path h="432805" w="432805">
                <a:moveTo>
                  <a:pt x="0" y="0"/>
                </a:moveTo>
                <a:lnTo>
                  <a:pt x="432804" y="0"/>
                </a:lnTo>
                <a:lnTo>
                  <a:pt x="432804" y="432805"/>
                </a:lnTo>
                <a:lnTo>
                  <a:pt x="0" y="4328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36" id="36"/>
          <p:cNvSpPr txBox="true"/>
          <p:nvPr/>
        </p:nvSpPr>
        <p:spPr>
          <a:xfrm rot="0">
            <a:off x="8736570" y="4946371"/>
            <a:ext cx="8522730" cy="356157"/>
          </a:xfrm>
          <a:prstGeom prst="rect">
            <a:avLst/>
          </a:prstGeom>
        </p:spPr>
        <p:txBody>
          <a:bodyPr anchor="t" rtlCol="false" tIns="0" lIns="0" bIns="0" rIns="0">
            <a:spAutoFit/>
          </a:bodyPr>
          <a:lstStyle/>
          <a:p>
            <a:pPr algn="just" marL="0" indent="0" lvl="0">
              <a:lnSpc>
                <a:spcPts val="2944"/>
              </a:lnSpc>
              <a:spcBef>
                <a:spcPct val="0"/>
              </a:spcBef>
            </a:pPr>
            <a:r>
              <a:rPr lang="en-US" sz="2103">
                <a:solidFill>
                  <a:srgbClr val="FFFFFF"/>
                </a:solidFill>
                <a:latin typeface="Montserrat"/>
                <a:ea typeface="Montserrat"/>
                <a:cs typeface="Montserrat"/>
                <a:sym typeface="Montserrat"/>
              </a:rPr>
              <a:t>Bajo costo.</a:t>
            </a:r>
          </a:p>
        </p:txBody>
      </p:sp>
      <p:sp>
        <p:nvSpPr>
          <p:cNvPr name="TextBox 37" id="37"/>
          <p:cNvSpPr txBox="true"/>
          <p:nvPr/>
        </p:nvSpPr>
        <p:spPr>
          <a:xfrm rot="0">
            <a:off x="8736570" y="6341341"/>
            <a:ext cx="8522730" cy="356157"/>
          </a:xfrm>
          <a:prstGeom prst="rect">
            <a:avLst/>
          </a:prstGeom>
        </p:spPr>
        <p:txBody>
          <a:bodyPr anchor="t" rtlCol="false" tIns="0" lIns="0" bIns="0" rIns="0">
            <a:spAutoFit/>
          </a:bodyPr>
          <a:lstStyle/>
          <a:p>
            <a:pPr algn="just" marL="0" indent="0" lvl="0">
              <a:lnSpc>
                <a:spcPts val="2944"/>
              </a:lnSpc>
              <a:spcBef>
                <a:spcPct val="0"/>
              </a:spcBef>
            </a:pPr>
            <a:r>
              <a:rPr lang="en-US" sz="2103">
                <a:solidFill>
                  <a:srgbClr val="FFFFFF"/>
                </a:solidFill>
                <a:latin typeface="Montserrat"/>
                <a:ea typeface="Montserrat"/>
                <a:cs typeface="Montserrat"/>
                <a:sym typeface="Montserrat"/>
              </a:rPr>
              <a:t>No se requieren pagos mínimos ni compromisos iniciales.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2776228" y="1236620"/>
            <a:ext cx="12735545" cy="1025271"/>
          </a:xfrm>
          <a:prstGeom prst="rect">
            <a:avLst/>
          </a:prstGeom>
        </p:spPr>
        <p:txBody>
          <a:bodyPr anchor="t" rtlCol="false" tIns="0" lIns="0" bIns="0" rIns="0">
            <a:spAutoFit/>
          </a:bodyPr>
          <a:lstStyle/>
          <a:p>
            <a:pPr algn="ctr" marL="0" indent="0" lvl="0">
              <a:lnSpc>
                <a:spcPts val="7992"/>
              </a:lnSpc>
              <a:spcBef>
                <a:spcPct val="0"/>
              </a:spcBef>
            </a:pPr>
            <a:r>
              <a:rPr lang="en-US" sz="7200">
                <a:solidFill>
                  <a:srgbClr val="F4F8FF"/>
                </a:solidFill>
                <a:latin typeface="League Spartan"/>
                <a:ea typeface="League Spartan"/>
                <a:cs typeface="League Spartan"/>
                <a:sym typeface="League Spartan"/>
              </a:rPr>
              <a:t>Casos de Uso</a:t>
            </a:r>
          </a:p>
        </p:txBody>
      </p:sp>
      <p:sp>
        <p:nvSpPr>
          <p:cNvPr name="TextBox 4" id="4"/>
          <p:cNvSpPr txBox="true"/>
          <p:nvPr/>
        </p:nvSpPr>
        <p:spPr>
          <a:xfrm rot="0">
            <a:off x="2524213" y="3780295"/>
            <a:ext cx="3176062" cy="1369060"/>
          </a:xfrm>
          <a:prstGeom prst="rect">
            <a:avLst/>
          </a:prstGeom>
        </p:spPr>
        <p:txBody>
          <a:bodyPr anchor="t" rtlCol="false" tIns="0" lIns="0" bIns="0" rIns="0">
            <a:spAutoFit/>
          </a:bodyPr>
          <a:lstStyle/>
          <a:p>
            <a:pPr algn="l" marL="0" indent="0" lvl="0">
              <a:lnSpc>
                <a:spcPts val="2240"/>
              </a:lnSpc>
              <a:spcBef>
                <a:spcPct val="0"/>
              </a:spcBef>
            </a:pPr>
            <a:r>
              <a:rPr lang="en-US" sz="1600">
                <a:solidFill>
                  <a:srgbClr val="FFFFFF"/>
                </a:solidFill>
                <a:latin typeface="Montserrat"/>
                <a:ea typeface="Montserrat"/>
                <a:cs typeface="Montserrat"/>
                <a:sym typeface="Montserrat"/>
              </a:rPr>
              <a:t>Utilizado en sistemas de autenticación biométrica para verificar la identidad de usuarios mediante el reconocimiento facial.</a:t>
            </a:r>
          </a:p>
        </p:txBody>
      </p:sp>
      <p:sp>
        <p:nvSpPr>
          <p:cNvPr name="TextBox 5" id="5"/>
          <p:cNvSpPr txBox="true"/>
          <p:nvPr/>
        </p:nvSpPr>
        <p:spPr>
          <a:xfrm rot="0">
            <a:off x="2524213" y="7038865"/>
            <a:ext cx="3176062" cy="1645285"/>
          </a:xfrm>
          <a:prstGeom prst="rect">
            <a:avLst/>
          </a:prstGeom>
        </p:spPr>
        <p:txBody>
          <a:bodyPr anchor="t" rtlCol="false" tIns="0" lIns="0" bIns="0" rIns="0">
            <a:spAutoFit/>
          </a:bodyPr>
          <a:lstStyle/>
          <a:p>
            <a:pPr algn="l" marL="0" indent="0" lvl="0">
              <a:lnSpc>
                <a:spcPts val="2240"/>
              </a:lnSpc>
              <a:spcBef>
                <a:spcPct val="0"/>
              </a:spcBef>
            </a:pPr>
            <a:r>
              <a:rPr lang="en-US" sz="1600">
                <a:solidFill>
                  <a:srgbClr val="FFFFFF"/>
                </a:solidFill>
                <a:latin typeface="Montserrat"/>
                <a:ea typeface="Montserrat"/>
                <a:cs typeface="Montserrat"/>
                <a:sym typeface="Montserrat"/>
              </a:rPr>
              <a:t>Empleado en sistemas de seguridad para el seguimiento de personas y objetos en tiempo real, mejorando la vigilancia y la respuesta a eventos.</a:t>
            </a:r>
          </a:p>
        </p:txBody>
      </p:sp>
      <p:sp>
        <p:nvSpPr>
          <p:cNvPr name="TextBox 6" id="6"/>
          <p:cNvSpPr txBox="true"/>
          <p:nvPr/>
        </p:nvSpPr>
        <p:spPr>
          <a:xfrm rot="0">
            <a:off x="8207551" y="3780295"/>
            <a:ext cx="3176062" cy="1369060"/>
          </a:xfrm>
          <a:prstGeom prst="rect">
            <a:avLst/>
          </a:prstGeom>
        </p:spPr>
        <p:txBody>
          <a:bodyPr anchor="t" rtlCol="false" tIns="0" lIns="0" bIns="0" rIns="0">
            <a:spAutoFit/>
          </a:bodyPr>
          <a:lstStyle/>
          <a:p>
            <a:pPr algn="l" marL="0" indent="0" lvl="0">
              <a:lnSpc>
                <a:spcPts val="2240"/>
              </a:lnSpc>
              <a:spcBef>
                <a:spcPct val="0"/>
              </a:spcBef>
            </a:pPr>
            <a:r>
              <a:rPr lang="en-US" sz="1600">
                <a:solidFill>
                  <a:srgbClr val="FFFFFF"/>
                </a:solidFill>
                <a:latin typeface="Montserrat"/>
                <a:ea typeface="Montserrat"/>
                <a:cs typeface="Montserrat"/>
                <a:sym typeface="Montserrat"/>
              </a:rPr>
              <a:t>Aplicado en plataformas en línea para detectar y filtrar automáticamente contenido inapropiado, como imágenes para adultos o violentas.</a:t>
            </a:r>
          </a:p>
        </p:txBody>
      </p:sp>
      <p:sp>
        <p:nvSpPr>
          <p:cNvPr name="TextBox 7" id="7"/>
          <p:cNvSpPr txBox="true"/>
          <p:nvPr/>
        </p:nvSpPr>
        <p:spPr>
          <a:xfrm rot="0">
            <a:off x="8207551" y="7038865"/>
            <a:ext cx="3176062" cy="1369060"/>
          </a:xfrm>
          <a:prstGeom prst="rect">
            <a:avLst/>
          </a:prstGeom>
        </p:spPr>
        <p:txBody>
          <a:bodyPr anchor="t" rtlCol="false" tIns="0" lIns="0" bIns="0" rIns="0">
            <a:spAutoFit/>
          </a:bodyPr>
          <a:lstStyle/>
          <a:p>
            <a:pPr algn="l" marL="0" indent="0" lvl="0">
              <a:lnSpc>
                <a:spcPts val="2240"/>
              </a:lnSpc>
              <a:spcBef>
                <a:spcPct val="0"/>
              </a:spcBef>
            </a:pPr>
            <a:r>
              <a:rPr lang="en-US" sz="1600">
                <a:solidFill>
                  <a:srgbClr val="FFFFFF"/>
                </a:solidFill>
                <a:latin typeface="Montserrat"/>
                <a:ea typeface="Montserrat"/>
                <a:cs typeface="Montserrat"/>
                <a:sym typeface="Montserrat"/>
              </a:rPr>
              <a:t>Utilizado en la evaluación de respuestas emocionales de consumidores a anuncios publicitarios para mejorar estrategias de marketing.</a:t>
            </a:r>
          </a:p>
        </p:txBody>
      </p:sp>
      <p:sp>
        <p:nvSpPr>
          <p:cNvPr name="TextBox 8" id="8"/>
          <p:cNvSpPr txBox="true"/>
          <p:nvPr/>
        </p:nvSpPr>
        <p:spPr>
          <a:xfrm rot="0">
            <a:off x="2524213" y="3045373"/>
            <a:ext cx="3144790" cy="670687"/>
          </a:xfrm>
          <a:prstGeom prst="rect">
            <a:avLst/>
          </a:prstGeom>
        </p:spPr>
        <p:txBody>
          <a:bodyPr anchor="t" rtlCol="false" tIns="0" lIns="0" bIns="0" rIns="0">
            <a:spAutoFit/>
          </a:bodyPr>
          <a:lstStyle/>
          <a:p>
            <a:pPr algn="l" marL="0" indent="0" lvl="0">
              <a:lnSpc>
                <a:spcPts val="2683"/>
              </a:lnSpc>
              <a:spcBef>
                <a:spcPct val="0"/>
              </a:spcBef>
            </a:pPr>
            <a:r>
              <a:rPr lang="en-US" sz="2199">
                <a:solidFill>
                  <a:srgbClr val="FFFFFF"/>
                </a:solidFill>
                <a:latin typeface="League Spartan"/>
                <a:ea typeface="League Spartan"/>
                <a:cs typeface="League Spartan"/>
                <a:sym typeface="League Spartan"/>
              </a:rPr>
              <a:t>Verificación de identidad</a:t>
            </a:r>
          </a:p>
        </p:txBody>
      </p:sp>
      <p:sp>
        <p:nvSpPr>
          <p:cNvPr name="TextBox 9" id="9"/>
          <p:cNvSpPr txBox="true"/>
          <p:nvPr/>
        </p:nvSpPr>
        <p:spPr>
          <a:xfrm rot="0">
            <a:off x="2524213" y="6303943"/>
            <a:ext cx="3225311" cy="670687"/>
          </a:xfrm>
          <a:prstGeom prst="rect">
            <a:avLst/>
          </a:prstGeom>
        </p:spPr>
        <p:txBody>
          <a:bodyPr anchor="t" rtlCol="false" tIns="0" lIns="0" bIns="0" rIns="0">
            <a:spAutoFit/>
          </a:bodyPr>
          <a:lstStyle/>
          <a:p>
            <a:pPr algn="l" marL="0" indent="0" lvl="0">
              <a:lnSpc>
                <a:spcPts val="2683"/>
              </a:lnSpc>
              <a:spcBef>
                <a:spcPct val="0"/>
              </a:spcBef>
            </a:pPr>
            <a:r>
              <a:rPr lang="en-US" sz="2199">
                <a:solidFill>
                  <a:srgbClr val="FFFFFF"/>
                </a:solidFill>
                <a:latin typeface="League Spartan"/>
                <a:ea typeface="League Spartan"/>
                <a:cs typeface="League Spartan"/>
                <a:sym typeface="League Spartan"/>
              </a:rPr>
              <a:t>Seguridad y vigilancia</a:t>
            </a:r>
          </a:p>
        </p:txBody>
      </p:sp>
      <p:sp>
        <p:nvSpPr>
          <p:cNvPr name="TextBox 10" id="10"/>
          <p:cNvSpPr txBox="true"/>
          <p:nvPr/>
        </p:nvSpPr>
        <p:spPr>
          <a:xfrm rot="0">
            <a:off x="8207551" y="3045373"/>
            <a:ext cx="3176062" cy="670687"/>
          </a:xfrm>
          <a:prstGeom prst="rect">
            <a:avLst/>
          </a:prstGeom>
        </p:spPr>
        <p:txBody>
          <a:bodyPr anchor="t" rtlCol="false" tIns="0" lIns="0" bIns="0" rIns="0">
            <a:spAutoFit/>
          </a:bodyPr>
          <a:lstStyle/>
          <a:p>
            <a:pPr algn="l" marL="0" indent="0" lvl="0">
              <a:lnSpc>
                <a:spcPts val="2683"/>
              </a:lnSpc>
              <a:spcBef>
                <a:spcPct val="0"/>
              </a:spcBef>
            </a:pPr>
            <a:r>
              <a:rPr lang="en-US" sz="2199">
                <a:solidFill>
                  <a:srgbClr val="FFFFFF"/>
                </a:solidFill>
                <a:latin typeface="League Spartan"/>
                <a:ea typeface="League Spartan"/>
                <a:cs typeface="League Spartan"/>
                <a:sym typeface="League Spartan"/>
              </a:rPr>
              <a:t>Moderación de contenido</a:t>
            </a:r>
          </a:p>
        </p:txBody>
      </p:sp>
      <p:sp>
        <p:nvSpPr>
          <p:cNvPr name="TextBox 11" id="11"/>
          <p:cNvSpPr txBox="true"/>
          <p:nvPr/>
        </p:nvSpPr>
        <p:spPr>
          <a:xfrm rot="0">
            <a:off x="8207551" y="6303943"/>
            <a:ext cx="3176062" cy="670687"/>
          </a:xfrm>
          <a:prstGeom prst="rect">
            <a:avLst/>
          </a:prstGeom>
        </p:spPr>
        <p:txBody>
          <a:bodyPr anchor="t" rtlCol="false" tIns="0" lIns="0" bIns="0" rIns="0">
            <a:spAutoFit/>
          </a:bodyPr>
          <a:lstStyle/>
          <a:p>
            <a:pPr algn="l" marL="0" indent="0" lvl="0">
              <a:lnSpc>
                <a:spcPts val="2683"/>
              </a:lnSpc>
              <a:spcBef>
                <a:spcPct val="0"/>
              </a:spcBef>
            </a:pPr>
            <a:r>
              <a:rPr lang="en-US" sz="2199">
                <a:solidFill>
                  <a:srgbClr val="FFFFFF"/>
                </a:solidFill>
                <a:latin typeface="League Spartan"/>
                <a:ea typeface="League Spartan"/>
                <a:cs typeface="League Spartan"/>
                <a:sym typeface="League Spartan"/>
              </a:rPr>
              <a:t>Análisis de emociones en publicidad</a:t>
            </a:r>
          </a:p>
        </p:txBody>
      </p:sp>
      <p:sp>
        <p:nvSpPr>
          <p:cNvPr name="TextBox 12" id="12"/>
          <p:cNvSpPr txBox="true"/>
          <p:nvPr/>
        </p:nvSpPr>
        <p:spPr>
          <a:xfrm rot="0">
            <a:off x="13844231" y="3780295"/>
            <a:ext cx="3176062" cy="1645285"/>
          </a:xfrm>
          <a:prstGeom prst="rect">
            <a:avLst/>
          </a:prstGeom>
        </p:spPr>
        <p:txBody>
          <a:bodyPr anchor="t" rtlCol="false" tIns="0" lIns="0" bIns="0" rIns="0">
            <a:spAutoFit/>
          </a:bodyPr>
          <a:lstStyle/>
          <a:p>
            <a:pPr algn="l" marL="0" indent="0" lvl="0">
              <a:lnSpc>
                <a:spcPts val="2240"/>
              </a:lnSpc>
              <a:spcBef>
                <a:spcPct val="0"/>
              </a:spcBef>
            </a:pPr>
            <a:r>
              <a:rPr lang="en-US" sz="1600">
                <a:solidFill>
                  <a:srgbClr val="FFFFFF"/>
                </a:solidFill>
                <a:latin typeface="Montserrat"/>
                <a:ea typeface="Montserrat"/>
                <a:cs typeface="Montserrat"/>
                <a:sym typeface="Montserrat"/>
              </a:rPr>
              <a:t>Facilita la organización automática de grandes bibliotecas de fotos al etiquetar imágenes con información detallada sobre objetos, personas y escenas.</a:t>
            </a:r>
          </a:p>
        </p:txBody>
      </p:sp>
      <p:sp>
        <p:nvSpPr>
          <p:cNvPr name="TextBox 13" id="13"/>
          <p:cNvSpPr txBox="true"/>
          <p:nvPr/>
        </p:nvSpPr>
        <p:spPr>
          <a:xfrm rot="0">
            <a:off x="13844231" y="7038865"/>
            <a:ext cx="3176062" cy="1645285"/>
          </a:xfrm>
          <a:prstGeom prst="rect">
            <a:avLst/>
          </a:prstGeom>
        </p:spPr>
        <p:txBody>
          <a:bodyPr anchor="t" rtlCol="false" tIns="0" lIns="0" bIns="0" rIns="0">
            <a:spAutoFit/>
          </a:bodyPr>
          <a:lstStyle/>
          <a:p>
            <a:pPr algn="l" marL="0" indent="0" lvl="0">
              <a:lnSpc>
                <a:spcPts val="2240"/>
              </a:lnSpc>
              <a:spcBef>
                <a:spcPct val="0"/>
              </a:spcBef>
            </a:pPr>
            <a:r>
              <a:rPr lang="en-US" sz="1600">
                <a:solidFill>
                  <a:srgbClr val="FFFFFF"/>
                </a:solidFill>
                <a:latin typeface="Montserrat"/>
                <a:ea typeface="Montserrat"/>
                <a:cs typeface="Montserrat"/>
                <a:sym typeface="Montserrat"/>
              </a:rPr>
              <a:t>Aplicado en la detección de fraudes mediante la comparación de rostros en transacciones financieras o en la verificación de identidad en servicios en línea.</a:t>
            </a:r>
          </a:p>
        </p:txBody>
      </p:sp>
      <p:sp>
        <p:nvSpPr>
          <p:cNvPr name="TextBox 14" id="14"/>
          <p:cNvSpPr txBox="true"/>
          <p:nvPr/>
        </p:nvSpPr>
        <p:spPr>
          <a:xfrm rot="0">
            <a:off x="13844231" y="3045373"/>
            <a:ext cx="3176062" cy="670687"/>
          </a:xfrm>
          <a:prstGeom prst="rect">
            <a:avLst/>
          </a:prstGeom>
        </p:spPr>
        <p:txBody>
          <a:bodyPr anchor="t" rtlCol="false" tIns="0" lIns="0" bIns="0" rIns="0">
            <a:spAutoFit/>
          </a:bodyPr>
          <a:lstStyle/>
          <a:p>
            <a:pPr algn="l" marL="0" indent="0" lvl="0">
              <a:lnSpc>
                <a:spcPts val="2683"/>
              </a:lnSpc>
              <a:spcBef>
                <a:spcPct val="0"/>
              </a:spcBef>
            </a:pPr>
            <a:r>
              <a:rPr lang="en-US" sz="2199">
                <a:solidFill>
                  <a:srgbClr val="FFFFFF"/>
                </a:solidFill>
                <a:latin typeface="League Spartan"/>
                <a:ea typeface="League Spartan"/>
                <a:cs typeface="League Spartan"/>
                <a:sym typeface="League Spartan"/>
              </a:rPr>
              <a:t>Organización de fotos</a:t>
            </a:r>
          </a:p>
        </p:txBody>
      </p:sp>
      <p:sp>
        <p:nvSpPr>
          <p:cNvPr name="TextBox 15" id="15"/>
          <p:cNvSpPr txBox="true"/>
          <p:nvPr/>
        </p:nvSpPr>
        <p:spPr>
          <a:xfrm rot="0">
            <a:off x="13844231" y="6637318"/>
            <a:ext cx="3415069" cy="337312"/>
          </a:xfrm>
          <a:prstGeom prst="rect">
            <a:avLst/>
          </a:prstGeom>
        </p:spPr>
        <p:txBody>
          <a:bodyPr anchor="t" rtlCol="false" tIns="0" lIns="0" bIns="0" rIns="0">
            <a:spAutoFit/>
          </a:bodyPr>
          <a:lstStyle/>
          <a:p>
            <a:pPr algn="l" marL="0" indent="0" lvl="0">
              <a:lnSpc>
                <a:spcPts val="2683"/>
              </a:lnSpc>
              <a:spcBef>
                <a:spcPct val="0"/>
              </a:spcBef>
            </a:pPr>
            <a:r>
              <a:rPr lang="en-US" sz="2199">
                <a:solidFill>
                  <a:srgbClr val="FFFFFF"/>
                </a:solidFill>
                <a:latin typeface="League Spartan"/>
                <a:ea typeface="League Spartan"/>
                <a:cs typeface="League Spartan"/>
                <a:sym typeface="League Spartan"/>
              </a:rPr>
              <a:t>Detección de fraudes</a:t>
            </a:r>
          </a:p>
        </p:txBody>
      </p:sp>
      <p:grpSp>
        <p:nvGrpSpPr>
          <p:cNvPr name="Group 16" id="16"/>
          <p:cNvGrpSpPr/>
          <p:nvPr/>
        </p:nvGrpSpPr>
        <p:grpSpPr>
          <a:xfrm rot="0">
            <a:off x="844562" y="3388273"/>
            <a:ext cx="1051596" cy="1051596"/>
            <a:chOff x="0" y="0"/>
            <a:chExt cx="1402128" cy="1402128"/>
          </a:xfrm>
        </p:grpSpPr>
        <p:grpSp>
          <p:nvGrpSpPr>
            <p:cNvPr name="Group 17" id="17"/>
            <p:cNvGrpSpPr/>
            <p:nvPr/>
          </p:nvGrpSpPr>
          <p:grpSpPr>
            <a:xfrm rot="0">
              <a:off x="0" y="0"/>
              <a:ext cx="1402128" cy="140212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19" id="19"/>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nvGrpSpPr>
            <p:cNvPr name="Group 20" id="20"/>
            <p:cNvGrpSpPr/>
            <p:nvPr/>
          </p:nvGrpSpPr>
          <p:grpSpPr>
            <a:xfrm rot="0">
              <a:off x="60296" y="60296"/>
              <a:ext cx="1281536" cy="128153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22" id="22"/>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grpSp>
        <p:nvGrpSpPr>
          <p:cNvPr name="Group 23" id="23"/>
          <p:cNvGrpSpPr/>
          <p:nvPr/>
        </p:nvGrpSpPr>
        <p:grpSpPr>
          <a:xfrm rot="0">
            <a:off x="6554829" y="3388273"/>
            <a:ext cx="1051596" cy="1051596"/>
            <a:chOff x="0" y="0"/>
            <a:chExt cx="1402128" cy="1402128"/>
          </a:xfrm>
        </p:grpSpPr>
        <p:grpSp>
          <p:nvGrpSpPr>
            <p:cNvPr name="Group 24" id="24"/>
            <p:cNvGrpSpPr/>
            <p:nvPr/>
          </p:nvGrpSpPr>
          <p:grpSpPr>
            <a:xfrm rot="0">
              <a:off x="0" y="0"/>
              <a:ext cx="1402128" cy="1402128"/>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26" id="26"/>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nvGrpSpPr>
            <p:cNvPr name="Group 27" id="27"/>
            <p:cNvGrpSpPr/>
            <p:nvPr/>
          </p:nvGrpSpPr>
          <p:grpSpPr>
            <a:xfrm rot="0">
              <a:off x="60296" y="60296"/>
              <a:ext cx="1281536" cy="128153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29" id="29"/>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grpSp>
        <p:nvGrpSpPr>
          <p:cNvPr name="Group 30" id="30"/>
          <p:cNvGrpSpPr/>
          <p:nvPr/>
        </p:nvGrpSpPr>
        <p:grpSpPr>
          <a:xfrm rot="0">
            <a:off x="848882" y="6646843"/>
            <a:ext cx="1051596" cy="1051596"/>
            <a:chOff x="0" y="0"/>
            <a:chExt cx="1402128" cy="1402128"/>
          </a:xfrm>
        </p:grpSpPr>
        <p:grpSp>
          <p:nvGrpSpPr>
            <p:cNvPr name="Group 31" id="31"/>
            <p:cNvGrpSpPr/>
            <p:nvPr/>
          </p:nvGrpSpPr>
          <p:grpSpPr>
            <a:xfrm rot="0">
              <a:off x="0" y="0"/>
              <a:ext cx="1402128" cy="1402128"/>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33" id="33"/>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nvGrpSpPr>
            <p:cNvPr name="Group 34" id="34"/>
            <p:cNvGrpSpPr/>
            <p:nvPr/>
          </p:nvGrpSpPr>
          <p:grpSpPr>
            <a:xfrm rot="0">
              <a:off x="60296" y="60296"/>
              <a:ext cx="1281536" cy="1281536"/>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36" id="36"/>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grpSp>
        <p:nvGrpSpPr>
          <p:cNvPr name="Group 37" id="37"/>
          <p:cNvGrpSpPr/>
          <p:nvPr/>
        </p:nvGrpSpPr>
        <p:grpSpPr>
          <a:xfrm rot="0">
            <a:off x="6559149" y="6646843"/>
            <a:ext cx="1051596" cy="1051596"/>
            <a:chOff x="0" y="0"/>
            <a:chExt cx="1402128" cy="1402128"/>
          </a:xfrm>
        </p:grpSpPr>
        <p:grpSp>
          <p:nvGrpSpPr>
            <p:cNvPr name="Group 38" id="38"/>
            <p:cNvGrpSpPr/>
            <p:nvPr/>
          </p:nvGrpSpPr>
          <p:grpSpPr>
            <a:xfrm rot="0">
              <a:off x="0" y="0"/>
              <a:ext cx="1402128" cy="1402128"/>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40" id="40"/>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nvGrpSpPr>
            <p:cNvPr name="Group 41" id="41"/>
            <p:cNvGrpSpPr/>
            <p:nvPr/>
          </p:nvGrpSpPr>
          <p:grpSpPr>
            <a:xfrm rot="0">
              <a:off x="60296" y="60296"/>
              <a:ext cx="1281536" cy="1281536"/>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43" id="43"/>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sp>
        <p:nvSpPr>
          <p:cNvPr name="TextBox 44" id="44"/>
          <p:cNvSpPr txBox="true"/>
          <p:nvPr/>
        </p:nvSpPr>
        <p:spPr>
          <a:xfrm rot="0">
            <a:off x="1044426" y="3732318"/>
            <a:ext cx="643228" cy="614490"/>
          </a:xfrm>
          <a:prstGeom prst="rect">
            <a:avLst/>
          </a:prstGeom>
        </p:spPr>
        <p:txBody>
          <a:bodyPr anchor="t" rtlCol="false" tIns="0" lIns="0" bIns="0" rIns="0">
            <a:spAutoFit/>
          </a:bodyPr>
          <a:lstStyle/>
          <a:p>
            <a:pPr algn="ctr" marL="0" indent="0" lvl="0">
              <a:lnSpc>
                <a:spcPts val="4636"/>
              </a:lnSpc>
              <a:spcBef>
                <a:spcPct val="0"/>
              </a:spcBef>
            </a:pPr>
            <a:r>
              <a:rPr lang="en-US" b="true" sz="4779">
                <a:solidFill>
                  <a:srgbClr val="F4F8FF"/>
                </a:solidFill>
                <a:latin typeface="League Spartan"/>
                <a:ea typeface="League Spartan"/>
                <a:cs typeface="League Spartan"/>
                <a:sym typeface="League Spartan"/>
              </a:rPr>
              <a:t>1</a:t>
            </a:r>
          </a:p>
        </p:txBody>
      </p:sp>
      <p:sp>
        <p:nvSpPr>
          <p:cNvPr name="TextBox 45" id="45"/>
          <p:cNvSpPr txBox="true"/>
          <p:nvPr/>
        </p:nvSpPr>
        <p:spPr>
          <a:xfrm rot="0">
            <a:off x="6754692" y="3732318"/>
            <a:ext cx="643228" cy="614490"/>
          </a:xfrm>
          <a:prstGeom prst="rect">
            <a:avLst/>
          </a:prstGeom>
        </p:spPr>
        <p:txBody>
          <a:bodyPr anchor="t" rtlCol="false" tIns="0" lIns="0" bIns="0" rIns="0">
            <a:spAutoFit/>
          </a:bodyPr>
          <a:lstStyle/>
          <a:p>
            <a:pPr algn="ctr" marL="0" indent="0" lvl="0">
              <a:lnSpc>
                <a:spcPts val="4636"/>
              </a:lnSpc>
              <a:spcBef>
                <a:spcPct val="0"/>
              </a:spcBef>
            </a:pPr>
            <a:r>
              <a:rPr lang="en-US" b="true" sz="4779">
                <a:solidFill>
                  <a:srgbClr val="F4F8FF"/>
                </a:solidFill>
                <a:latin typeface="League Spartan"/>
                <a:ea typeface="League Spartan"/>
                <a:cs typeface="League Spartan"/>
                <a:sym typeface="League Spartan"/>
              </a:rPr>
              <a:t>2</a:t>
            </a:r>
          </a:p>
        </p:txBody>
      </p:sp>
      <p:sp>
        <p:nvSpPr>
          <p:cNvPr name="TextBox 46" id="46"/>
          <p:cNvSpPr txBox="true"/>
          <p:nvPr/>
        </p:nvSpPr>
        <p:spPr>
          <a:xfrm rot="0">
            <a:off x="1048746" y="6990888"/>
            <a:ext cx="643228" cy="614490"/>
          </a:xfrm>
          <a:prstGeom prst="rect">
            <a:avLst/>
          </a:prstGeom>
        </p:spPr>
        <p:txBody>
          <a:bodyPr anchor="t" rtlCol="false" tIns="0" lIns="0" bIns="0" rIns="0">
            <a:spAutoFit/>
          </a:bodyPr>
          <a:lstStyle/>
          <a:p>
            <a:pPr algn="ctr" marL="0" indent="0" lvl="0">
              <a:lnSpc>
                <a:spcPts val="4636"/>
              </a:lnSpc>
              <a:spcBef>
                <a:spcPct val="0"/>
              </a:spcBef>
            </a:pPr>
            <a:r>
              <a:rPr lang="en-US" b="true" sz="4779">
                <a:solidFill>
                  <a:srgbClr val="F4F8FF"/>
                </a:solidFill>
                <a:latin typeface="League Spartan"/>
                <a:ea typeface="League Spartan"/>
                <a:cs typeface="League Spartan"/>
                <a:sym typeface="League Spartan"/>
              </a:rPr>
              <a:t>4</a:t>
            </a:r>
          </a:p>
        </p:txBody>
      </p:sp>
      <p:sp>
        <p:nvSpPr>
          <p:cNvPr name="TextBox 47" id="47"/>
          <p:cNvSpPr txBox="true"/>
          <p:nvPr/>
        </p:nvSpPr>
        <p:spPr>
          <a:xfrm rot="0">
            <a:off x="6759012" y="6990888"/>
            <a:ext cx="643228" cy="614490"/>
          </a:xfrm>
          <a:prstGeom prst="rect">
            <a:avLst/>
          </a:prstGeom>
        </p:spPr>
        <p:txBody>
          <a:bodyPr anchor="t" rtlCol="false" tIns="0" lIns="0" bIns="0" rIns="0">
            <a:spAutoFit/>
          </a:bodyPr>
          <a:lstStyle/>
          <a:p>
            <a:pPr algn="ctr" marL="0" indent="0" lvl="0">
              <a:lnSpc>
                <a:spcPts val="4636"/>
              </a:lnSpc>
              <a:spcBef>
                <a:spcPct val="0"/>
              </a:spcBef>
            </a:pPr>
            <a:r>
              <a:rPr lang="en-US" b="true" sz="4779">
                <a:solidFill>
                  <a:srgbClr val="F4F8FF"/>
                </a:solidFill>
                <a:latin typeface="League Spartan"/>
                <a:ea typeface="League Spartan"/>
                <a:cs typeface="League Spartan"/>
                <a:sym typeface="League Spartan"/>
              </a:rPr>
              <a:t>5</a:t>
            </a:r>
          </a:p>
        </p:txBody>
      </p:sp>
      <p:grpSp>
        <p:nvGrpSpPr>
          <p:cNvPr name="Group 48" id="48"/>
          <p:cNvGrpSpPr/>
          <p:nvPr/>
        </p:nvGrpSpPr>
        <p:grpSpPr>
          <a:xfrm rot="0">
            <a:off x="12265095" y="3388273"/>
            <a:ext cx="1051596" cy="1051596"/>
            <a:chOff x="0" y="0"/>
            <a:chExt cx="1402128" cy="1402128"/>
          </a:xfrm>
        </p:grpSpPr>
        <p:grpSp>
          <p:nvGrpSpPr>
            <p:cNvPr name="Group 49" id="49"/>
            <p:cNvGrpSpPr/>
            <p:nvPr/>
          </p:nvGrpSpPr>
          <p:grpSpPr>
            <a:xfrm rot="0">
              <a:off x="0" y="0"/>
              <a:ext cx="1402128" cy="1402128"/>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51" id="51"/>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nvGrpSpPr>
            <p:cNvPr name="Group 52" id="52"/>
            <p:cNvGrpSpPr/>
            <p:nvPr/>
          </p:nvGrpSpPr>
          <p:grpSpPr>
            <a:xfrm rot="0">
              <a:off x="60296" y="60296"/>
              <a:ext cx="1281536" cy="1281536"/>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54" id="54"/>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grpSp>
        <p:nvGrpSpPr>
          <p:cNvPr name="Group 55" id="55"/>
          <p:cNvGrpSpPr/>
          <p:nvPr/>
        </p:nvGrpSpPr>
        <p:grpSpPr>
          <a:xfrm rot="0">
            <a:off x="12269415" y="6646843"/>
            <a:ext cx="1051596" cy="1051596"/>
            <a:chOff x="0" y="0"/>
            <a:chExt cx="1402128" cy="1402128"/>
          </a:xfrm>
        </p:grpSpPr>
        <p:grpSp>
          <p:nvGrpSpPr>
            <p:cNvPr name="Group 56" id="56"/>
            <p:cNvGrpSpPr/>
            <p:nvPr/>
          </p:nvGrpSpPr>
          <p:grpSpPr>
            <a:xfrm rot="0">
              <a:off x="0" y="0"/>
              <a:ext cx="1402128" cy="1402128"/>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58" id="58"/>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nvGrpSpPr>
            <p:cNvPr name="Group 59" id="59"/>
            <p:cNvGrpSpPr/>
            <p:nvPr/>
          </p:nvGrpSpPr>
          <p:grpSpPr>
            <a:xfrm rot="0">
              <a:off x="60296" y="60296"/>
              <a:ext cx="1281536" cy="1281536"/>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61" id="61"/>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sp>
        <p:nvSpPr>
          <p:cNvPr name="TextBox 62" id="62"/>
          <p:cNvSpPr txBox="true"/>
          <p:nvPr/>
        </p:nvSpPr>
        <p:spPr>
          <a:xfrm rot="0">
            <a:off x="12464959" y="3732318"/>
            <a:ext cx="643228" cy="614490"/>
          </a:xfrm>
          <a:prstGeom prst="rect">
            <a:avLst/>
          </a:prstGeom>
        </p:spPr>
        <p:txBody>
          <a:bodyPr anchor="t" rtlCol="false" tIns="0" lIns="0" bIns="0" rIns="0">
            <a:spAutoFit/>
          </a:bodyPr>
          <a:lstStyle/>
          <a:p>
            <a:pPr algn="ctr" marL="0" indent="0" lvl="0">
              <a:lnSpc>
                <a:spcPts val="4636"/>
              </a:lnSpc>
              <a:spcBef>
                <a:spcPct val="0"/>
              </a:spcBef>
            </a:pPr>
            <a:r>
              <a:rPr lang="en-US" b="true" sz="4779">
                <a:solidFill>
                  <a:srgbClr val="F4F8FF"/>
                </a:solidFill>
                <a:latin typeface="League Spartan"/>
                <a:ea typeface="League Spartan"/>
                <a:cs typeface="League Spartan"/>
                <a:sym typeface="League Spartan"/>
              </a:rPr>
              <a:t>3</a:t>
            </a:r>
          </a:p>
        </p:txBody>
      </p:sp>
      <p:sp>
        <p:nvSpPr>
          <p:cNvPr name="TextBox 63" id="63"/>
          <p:cNvSpPr txBox="true"/>
          <p:nvPr/>
        </p:nvSpPr>
        <p:spPr>
          <a:xfrm rot="0">
            <a:off x="12469279" y="6990888"/>
            <a:ext cx="643228" cy="614490"/>
          </a:xfrm>
          <a:prstGeom prst="rect">
            <a:avLst/>
          </a:prstGeom>
        </p:spPr>
        <p:txBody>
          <a:bodyPr anchor="t" rtlCol="false" tIns="0" lIns="0" bIns="0" rIns="0">
            <a:spAutoFit/>
          </a:bodyPr>
          <a:lstStyle/>
          <a:p>
            <a:pPr algn="ctr" marL="0" indent="0" lvl="0">
              <a:lnSpc>
                <a:spcPts val="4636"/>
              </a:lnSpc>
              <a:spcBef>
                <a:spcPct val="0"/>
              </a:spcBef>
            </a:pPr>
            <a:r>
              <a:rPr lang="en-US" b="true" sz="4779">
                <a:solidFill>
                  <a:srgbClr val="F4F8FF"/>
                </a:solidFill>
                <a:latin typeface="League Spartan"/>
                <a:ea typeface="League Spartan"/>
                <a:cs typeface="League Spartan"/>
                <a:sym typeface="League Spartan"/>
              </a:rPr>
              <a:t>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1372601">
            <a:off x="13228724" y="382987"/>
            <a:ext cx="5662151" cy="2379890"/>
          </a:xfrm>
          <a:custGeom>
            <a:avLst/>
            <a:gdLst/>
            <a:ahLst/>
            <a:cxnLst/>
            <a:rect r="r" b="b" t="t" l="l"/>
            <a:pathLst>
              <a:path h="2379890" w="5662151">
                <a:moveTo>
                  <a:pt x="5662151" y="0"/>
                </a:moveTo>
                <a:lnTo>
                  <a:pt x="0" y="0"/>
                </a:lnTo>
                <a:lnTo>
                  <a:pt x="0" y="2379891"/>
                </a:lnTo>
                <a:lnTo>
                  <a:pt x="5662151" y="2379891"/>
                </a:lnTo>
                <a:lnTo>
                  <a:pt x="5662151" y="0"/>
                </a:lnTo>
                <a:close/>
              </a:path>
            </a:pathLst>
          </a:custGeom>
          <a:blipFill>
            <a:blip r:embed="rId3"/>
            <a:stretch>
              <a:fillRect l="0" t="-91813" r="-96672" b="-119351"/>
            </a:stretch>
          </a:blipFill>
          <a:ln cap="sq">
            <a:noFill/>
            <a:prstDash val="solid"/>
            <a:miter/>
          </a:ln>
        </p:spPr>
      </p:sp>
      <p:sp>
        <p:nvSpPr>
          <p:cNvPr name="Freeform 4" id="4"/>
          <p:cNvSpPr/>
          <p:nvPr/>
        </p:nvSpPr>
        <p:spPr>
          <a:xfrm flipH="true" flipV="false" rot="-1211895">
            <a:off x="-948949" y="7874294"/>
            <a:ext cx="5606335" cy="2867047"/>
          </a:xfrm>
          <a:custGeom>
            <a:avLst/>
            <a:gdLst/>
            <a:ahLst/>
            <a:cxnLst/>
            <a:rect r="r" b="b" t="t" l="l"/>
            <a:pathLst>
              <a:path h="2867047" w="5606335">
                <a:moveTo>
                  <a:pt x="5606335" y="0"/>
                </a:moveTo>
                <a:lnTo>
                  <a:pt x="0" y="0"/>
                </a:lnTo>
                <a:lnTo>
                  <a:pt x="0" y="2867047"/>
                </a:lnTo>
                <a:lnTo>
                  <a:pt x="5606335" y="2867047"/>
                </a:lnTo>
                <a:lnTo>
                  <a:pt x="5606335" y="0"/>
                </a:lnTo>
                <a:close/>
              </a:path>
            </a:pathLst>
          </a:custGeom>
          <a:blipFill>
            <a:blip r:embed="rId3"/>
            <a:stretch>
              <a:fillRect l="-104139" t="-121970" r="0" b="-43485"/>
            </a:stretch>
          </a:blipFill>
        </p:spPr>
      </p:sp>
      <p:sp>
        <p:nvSpPr>
          <p:cNvPr name="Freeform 5" id="5"/>
          <p:cNvSpPr/>
          <p:nvPr/>
        </p:nvSpPr>
        <p:spPr>
          <a:xfrm flipH="false" flipV="false" rot="0">
            <a:off x="2289811" y="3541333"/>
            <a:ext cx="13708378" cy="3204333"/>
          </a:xfrm>
          <a:custGeom>
            <a:avLst/>
            <a:gdLst/>
            <a:ahLst/>
            <a:cxnLst/>
            <a:rect r="r" b="b" t="t" l="l"/>
            <a:pathLst>
              <a:path h="3204333" w="13708378">
                <a:moveTo>
                  <a:pt x="0" y="0"/>
                </a:moveTo>
                <a:lnTo>
                  <a:pt x="13708378" y="0"/>
                </a:lnTo>
                <a:lnTo>
                  <a:pt x="13708378" y="3204334"/>
                </a:lnTo>
                <a:lnTo>
                  <a:pt x="0" y="3204334"/>
                </a:lnTo>
                <a:lnTo>
                  <a:pt x="0" y="0"/>
                </a:lnTo>
                <a:close/>
              </a:path>
            </a:pathLst>
          </a:custGeom>
          <a:blipFill>
            <a:blip r:embed="rId4"/>
            <a:stretch>
              <a:fillRect l="0" t="0" r="0" b="0"/>
            </a:stretch>
          </a:blipFill>
        </p:spPr>
      </p:sp>
      <p:sp>
        <p:nvSpPr>
          <p:cNvPr name="TextBox 6" id="6"/>
          <p:cNvSpPr txBox="true"/>
          <p:nvPr/>
        </p:nvSpPr>
        <p:spPr>
          <a:xfrm rot="0">
            <a:off x="4500752" y="2016304"/>
            <a:ext cx="9286496" cy="723900"/>
          </a:xfrm>
          <a:prstGeom prst="rect">
            <a:avLst/>
          </a:prstGeom>
        </p:spPr>
        <p:txBody>
          <a:bodyPr anchor="t" rtlCol="false" tIns="0" lIns="0" bIns="0" rIns="0">
            <a:spAutoFit/>
          </a:bodyPr>
          <a:lstStyle/>
          <a:p>
            <a:pPr algn="ctr">
              <a:lnSpc>
                <a:spcPts val="5550"/>
              </a:lnSpc>
            </a:pPr>
            <a:r>
              <a:rPr lang="en-US" sz="5000">
                <a:solidFill>
                  <a:srgbClr val="F4F8FF"/>
                </a:solidFill>
                <a:latin typeface="League Spartan"/>
                <a:ea typeface="League Spartan"/>
                <a:cs typeface="League Spartan"/>
                <a:sym typeface="League Spartan"/>
              </a:rPr>
              <a:t>Quienes utilizan el servicio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0">
            <a:off x="11217774" y="0"/>
            <a:ext cx="8422481" cy="10287000"/>
          </a:xfrm>
          <a:custGeom>
            <a:avLst/>
            <a:gdLst/>
            <a:ahLst/>
            <a:cxnLst/>
            <a:rect r="r" b="b" t="t" l="l"/>
            <a:pathLst>
              <a:path h="10287000" w="8422481">
                <a:moveTo>
                  <a:pt x="8422481" y="0"/>
                </a:moveTo>
                <a:lnTo>
                  <a:pt x="0" y="0"/>
                </a:lnTo>
                <a:lnTo>
                  <a:pt x="0" y="10287000"/>
                </a:lnTo>
                <a:lnTo>
                  <a:pt x="8422481" y="10287000"/>
                </a:lnTo>
                <a:lnTo>
                  <a:pt x="8422481" y="0"/>
                </a:lnTo>
                <a:close/>
              </a:path>
            </a:pathLst>
          </a:custGeom>
          <a:blipFill>
            <a:blip r:embed="rId3"/>
            <a:stretch>
              <a:fillRect l="0" t="0" r="0" b="0"/>
            </a:stretch>
          </a:blipFill>
          <a:ln cap="sq">
            <a:noFill/>
            <a:prstDash val="solid"/>
            <a:miter/>
          </a:ln>
        </p:spPr>
      </p:sp>
      <p:sp>
        <p:nvSpPr>
          <p:cNvPr name="Freeform 4" id="4"/>
          <p:cNvSpPr/>
          <p:nvPr/>
        </p:nvSpPr>
        <p:spPr>
          <a:xfrm flipH="false" flipV="false" rot="0">
            <a:off x="3260453" y="2392058"/>
            <a:ext cx="4320340" cy="7254632"/>
          </a:xfrm>
          <a:custGeom>
            <a:avLst/>
            <a:gdLst/>
            <a:ahLst/>
            <a:cxnLst/>
            <a:rect r="r" b="b" t="t" l="l"/>
            <a:pathLst>
              <a:path h="7254632" w="4320340">
                <a:moveTo>
                  <a:pt x="0" y="0"/>
                </a:moveTo>
                <a:lnTo>
                  <a:pt x="4320339" y="0"/>
                </a:lnTo>
                <a:lnTo>
                  <a:pt x="4320339" y="7254632"/>
                </a:lnTo>
                <a:lnTo>
                  <a:pt x="0" y="7254632"/>
                </a:lnTo>
                <a:lnTo>
                  <a:pt x="0" y="0"/>
                </a:lnTo>
                <a:close/>
              </a:path>
            </a:pathLst>
          </a:custGeom>
          <a:blipFill>
            <a:blip r:embed="rId4"/>
            <a:stretch>
              <a:fillRect l="0" t="0" r="0" b="0"/>
            </a:stretch>
          </a:blipFill>
        </p:spPr>
      </p:sp>
      <p:sp>
        <p:nvSpPr>
          <p:cNvPr name="TextBox 5" id="5"/>
          <p:cNvSpPr txBox="true"/>
          <p:nvPr/>
        </p:nvSpPr>
        <p:spPr>
          <a:xfrm rot="0">
            <a:off x="1817621" y="1296683"/>
            <a:ext cx="7206003" cy="1095375"/>
          </a:xfrm>
          <a:prstGeom prst="rect">
            <a:avLst/>
          </a:prstGeom>
        </p:spPr>
        <p:txBody>
          <a:bodyPr anchor="t" rtlCol="false" tIns="0" lIns="0" bIns="0" rIns="0">
            <a:spAutoFit/>
          </a:bodyPr>
          <a:lstStyle/>
          <a:p>
            <a:pPr algn="l" marL="0" indent="0" lvl="0">
              <a:lnSpc>
                <a:spcPts val="8640"/>
              </a:lnSpc>
              <a:spcBef>
                <a:spcPct val="0"/>
              </a:spcBef>
            </a:pPr>
            <a:r>
              <a:rPr lang="en-US" b="true" sz="7200">
                <a:solidFill>
                  <a:srgbClr val="FFFFFF"/>
                </a:solidFill>
                <a:latin typeface="League Spartan"/>
                <a:ea typeface="League Spartan"/>
                <a:cs typeface="League Spartan"/>
                <a:sym typeface="League Spartan"/>
              </a:rPr>
              <a:t>Capa Gratuita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4797100" y="4302635"/>
            <a:ext cx="8693801" cy="1681730"/>
            <a:chOff x="0" y="0"/>
            <a:chExt cx="2289725" cy="442925"/>
          </a:xfrm>
        </p:grpSpPr>
        <p:sp>
          <p:nvSpPr>
            <p:cNvPr name="Freeform 4" id="4"/>
            <p:cNvSpPr/>
            <p:nvPr/>
          </p:nvSpPr>
          <p:spPr>
            <a:xfrm flipH="false" flipV="false" rot="0">
              <a:off x="0" y="0"/>
              <a:ext cx="2289725" cy="442925"/>
            </a:xfrm>
            <a:custGeom>
              <a:avLst/>
              <a:gdLst/>
              <a:ahLst/>
              <a:cxnLst/>
              <a:rect r="r" b="b" t="t" l="l"/>
              <a:pathLst>
                <a:path h="442925" w="2289725">
                  <a:moveTo>
                    <a:pt x="0" y="0"/>
                  </a:moveTo>
                  <a:lnTo>
                    <a:pt x="2289725" y="0"/>
                  </a:lnTo>
                  <a:lnTo>
                    <a:pt x="2289725" y="442925"/>
                  </a:lnTo>
                  <a:lnTo>
                    <a:pt x="0" y="442925"/>
                  </a:lnTo>
                  <a:close/>
                </a:path>
              </a:pathLst>
            </a:custGeom>
            <a:gradFill rotWithShape="true">
              <a:gsLst>
                <a:gs pos="0">
                  <a:srgbClr val="013652">
                    <a:alpha val="79000"/>
                  </a:srgbClr>
                </a:gs>
                <a:gs pos="50000">
                  <a:srgbClr val="005B89">
                    <a:alpha val="79000"/>
                  </a:srgbClr>
                </a:gs>
                <a:gs pos="100000">
                  <a:srgbClr val="0295E2">
                    <a:alpha val="79000"/>
                  </a:srgbClr>
                </a:gs>
              </a:gsLst>
              <a:lin ang="2700000"/>
            </a:gradFill>
          </p:spPr>
        </p:sp>
        <p:sp>
          <p:nvSpPr>
            <p:cNvPr name="TextBox 5" id="5"/>
            <p:cNvSpPr txBox="true"/>
            <p:nvPr/>
          </p:nvSpPr>
          <p:spPr>
            <a:xfrm>
              <a:off x="0" y="-28575"/>
              <a:ext cx="2289725" cy="471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390383" y="4595812"/>
            <a:ext cx="7507234" cy="1095375"/>
          </a:xfrm>
          <a:prstGeom prst="rect">
            <a:avLst/>
          </a:prstGeom>
        </p:spPr>
        <p:txBody>
          <a:bodyPr anchor="t" rtlCol="false" tIns="0" lIns="0" bIns="0" rIns="0">
            <a:spAutoFit/>
          </a:bodyPr>
          <a:lstStyle/>
          <a:p>
            <a:pPr algn="l" marL="0" indent="0" lvl="0">
              <a:lnSpc>
                <a:spcPts val="8640"/>
              </a:lnSpc>
              <a:spcBef>
                <a:spcPct val="0"/>
              </a:spcBef>
            </a:pPr>
            <a:r>
              <a:rPr lang="en-US" b="true" sz="7200">
                <a:solidFill>
                  <a:srgbClr val="FFFFFF"/>
                </a:solidFill>
                <a:latin typeface="League Spartan"/>
                <a:ea typeface="League Spartan"/>
                <a:cs typeface="League Spartan"/>
                <a:sym typeface="League Spartan"/>
              </a:rPr>
              <a:t>¿Alguna duda?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3317051" y="3877164"/>
            <a:ext cx="9970610" cy="2307072"/>
          </a:xfrm>
          <a:prstGeom prst="rect">
            <a:avLst/>
          </a:prstGeom>
        </p:spPr>
        <p:txBody>
          <a:bodyPr anchor="t" rtlCol="false" tIns="0" lIns="0" bIns="0" rIns="0">
            <a:spAutoFit/>
          </a:bodyPr>
          <a:lstStyle/>
          <a:p>
            <a:pPr algn="l">
              <a:lnSpc>
                <a:spcPts val="9008"/>
              </a:lnSpc>
            </a:pPr>
            <a:r>
              <a:rPr lang="en-US" sz="6434" spc="-109" b="true">
                <a:solidFill>
                  <a:srgbClr val="FFFFFF"/>
                </a:solidFill>
                <a:latin typeface="Poppins Bold"/>
                <a:ea typeface="Poppins Bold"/>
                <a:cs typeface="Poppins Bold"/>
                <a:sym typeface="Poppins Bold"/>
              </a:rPr>
              <a:t>Laboratorio</a:t>
            </a:r>
          </a:p>
          <a:p>
            <a:pPr algn="l">
              <a:lnSpc>
                <a:spcPts val="9008"/>
              </a:lnSpc>
            </a:pPr>
            <a:r>
              <a:rPr lang="en-US" sz="6434" spc="-109" b="true">
                <a:solidFill>
                  <a:srgbClr val="FFFFFF"/>
                </a:solidFill>
                <a:latin typeface="Poppins Bold"/>
                <a:ea typeface="Poppins Bold"/>
                <a:cs typeface="Poppins Bold"/>
                <a:sym typeface="Poppins Bold"/>
              </a:rPr>
              <a:t>Seminario de Sistemas 1</a:t>
            </a:r>
          </a:p>
        </p:txBody>
      </p:sp>
      <p:sp>
        <p:nvSpPr>
          <p:cNvPr name="TextBox 4" id="4"/>
          <p:cNvSpPr txBox="true"/>
          <p:nvPr/>
        </p:nvSpPr>
        <p:spPr>
          <a:xfrm rot="0">
            <a:off x="5358841" y="6553541"/>
            <a:ext cx="7928819" cy="501650"/>
          </a:xfrm>
          <a:prstGeom prst="rect">
            <a:avLst/>
          </a:prstGeom>
        </p:spPr>
        <p:txBody>
          <a:bodyPr anchor="t" rtlCol="false" tIns="0" lIns="0" bIns="0" rIns="0">
            <a:spAutoFit/>
          </a:bodyPr>
          <a:lstStyle/>
          <a:p>
            <a:pPr algn="r">
              <a:lnSpc>
                <a:spcPts val="4000"/>
              </a:lnSpc>
            </a:pPr>
            <a:r>
              <a:rPr lang="en-US" sz="2500">
                <a:solidFill>
                  <a:srgbClr val="D9D9D9"/>
                </a:solidFill>
                <a:latin typeface="Poppins"/>
                <a:ea typeface="Poppins"/>
                <a:cs typeface="Poppins"/>
                <a:sym typeface="Poppins"/>
              </a:rPr>
              <a:t>Clase 5</a:t>
            </a:r>
          </a:p>
        </p:txBody>
      </p:sp>
      <p:sp>
        <p:nvSpPr>
          <p:cNvPr name="TextBox 5" id="5"/>
          <p:cNvSpPr txBox="true"/>
          <p:nvPr/>
        </p:nvSpPr>
        <p:spPr>
          <a:xfrm rot="0">
            <a:off x="3317051" y="3242164"/>
            <a:ext cx="7928819" cy="492125"/>
          </a:xfrm>
          <a:prstGeom prst="rect">
            <a:avLst/>
          </a:prstGeom>
        </p:spPr>
        <p:txBody>
          <a:bodyPr anchor="t" rtlCol="false" tIns="0" lIns="0" bIns="0" rIns="0">
            <a:spAutoFit/>
          </a:bodyPr>
          <a:lstStyle/>
          <a:p>
            <a:pPr algn="l">
              <a:lnSpc>
                <a:spcPts val="3999"/>
              </a:lnSpc>
            </a:pPr>
            <a:r>
              <a:rPr lang="en-US" sz="2499">
                <a:solidFill>
                  <a:srgbClr val="D9D9D9"/>
                </a:solidFill>
                <a:latin typeface="Poppins"/>
                <a:ea typeface="Poppins"/>
                <a:cs typeface="Poppins"/>
                <a:sym typeface="Poppins"/>
              </a:rPr>
              <a:t>Primer Semestre 2024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3991307" y="3459189"/>
            <a:ext cx="10305385" cy="3368622"/>
            <a:chOff x="0" y="0"/>
            <a:chExt cx="2714176" cy="887209"/>
          </a:xfrm>
        </p:grpSpPr>
        <p:sp>
          <p:nvSpPr>
            <p:cNvPr name="Freeform 4" id="4"/>
            <p:cNvSpPr/>
            <p:nvPr/>
          </p:nvSpPr>
          <p:spPr>
            <a:xfrm flipH="false" flipV="false" rot="0">
              <a:off x="0" y="0"/>
              <a:ext cx="2714176" cy="887209"/>
            </a:xfrm>
            <a:custGeom>
              <a:avLst/>
              <a:gdLst/>
              <a:ahLst/>
              <a:cxnLst/>
              <a:rect r="r" b="b" t="t" l="l"/>
              <a:pathLst>
                <a:path h="887209" w="2714176">
                  <a:moveTo>
                    <a:pt x="0" y="0"/>
                  </a:moveTo>
                  <a:lnTo>
                    <a:pt x="2714176" y="0"/>
                  </a:lnTo>
                  <a:lnTo>
                    <a:pt x="2714176" y="887209"/>
                  </a:lnTo>
                  <a:lnTo>
                    <a:pt x="0" y="887209"/>
                  </a:lnTo>
                  <a:close/>
                </a:path>
              </a:pathLst>
            </a:custGeom>
            <a:gradFill rotWithShape="true">
              <a:gsLst>
                <a:gs pos="0">
                  <a:srgbClr val="013652">
                    <a:alpha val="79000"/>
                  </a:srgbClr>
                </a:gs>
                <a:gs pos="50000">
                  <a:srgbClr val="005B89">
                    <a:alpha val="79000"/>
                  </a:srgbClr>
                </a:gs>
                <a:gs pos="100000">
                  <a:srgbClr val="0295E2">
                    <a:alpha val="79000"/>
                  </a:srgbClr>
                </a:gs>
              </a:gsLst>
              <a:lin ang="2700000"/>
            </a:gradFill>
          </p:spPr>
        </p:sp>
        <p:sp>
          <p:nvSpPr>
            <p:cNvPr name="TextBox 5" id="5"/>
            <p:cNvSpPr txBox="true"/>
            <p:nvPr/>
          </p:nvSpPr>
          <p:spPr>
            <a:xfrm>
              <a:off x="0" y="-28575"/>
              <a:ext cx="2714176" cy="91578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239768" y="4614862"/>
            <a:ext cx="7808465" cy="1057275"/>
          </a:xfrm>
          <a:prstGeom prst="rect">
            <a:avLst/>
          </a:prstGeom>
        </p:spPr>
        <p:txBody>
          <a:bodyPr anchor="t" rtlCol="false" tIns="0" lIns="0" bIns="0" rIns="0">
            <a:spAutoFit/>
          </a:bodyPr>
          <a:lstStyle/>
          <a:p>
            <a:pPr algn="l" marL="0" indent="0" lvl="0">
              <a:lnSpc>
                <a:spcPts val="8399"/>
              </a:lnSpc>
              <a:spcBef>
                <a:spcPct val="0"/>
              </a:spcBef>
            </a:pPr>
            <a:r>
              <a:rPr lang="en-US" b="true" sz="6999">
                <a:solidFill>
                  <a:srgbClr val="FFFFFF"/>
                </a:solidFill>
                <a:latin typeface="League Spartan"/>
                <a:ea typeface="League Spartan"/>
                <a:cs typeface="League Spartan"/>
                <a:sym typeface="League Spartan"/>
              </a:rPr>
              <a:t>Ejemplo práctico</a:t>
            </a:r>
          </a:p>
        </p:txBody>
      </p:sp>
      <p:sp>
        <p:nvSpPr>
          <p:cNvPr name="Freeform 7" id="7"/>
          <p:cNvSpPr/>
          <p:nvPr/>
        </p:nvSpPr>
        <p:spPr>
          <a:xfrm flipH="true" flipV="false" rot="0">
            <a:off x="15268590" y="-2686838"/>
            <a:ext cx="9143383" cy="7431077"/>
          </a:xfrm>
          <a:custGeom>
            <a:avLst/>
            <a:gdLst/>
            <a:ahLst/>
            <a:cxnLst/>
            <a:rect r="r" b="b" t="t" l="l"/>
            <a:pathLst>
              <a:path h="7431077" w="9143383">
                <a:moveTo>
                  <a:pt x="9143383" y="0"/>
                </a:moveTo>
                <a:lnTo>
                  <a:pt x="0" y="0"/>
                </a:lnTo>
                <a:lnTo>
                  <a:pt x="0" y="7431076"/>
                </a:lnTo>
                <a:lnTo>
                  <a:pt x="9143383" y="7431076"/>
                </a:lnTo>
                <a:lnTo>
                  <a:pt x="914338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2535534" y="1801902"/>
            <a:ext cx="13368228" cy="582930"/>
          </a:xfrm>
          <a:prstGeom prst="rect">
            <a:avLst/>
          </a:prstGeom>
        </p:spPr>
        <p:txBody>
          <a:bodyPr anchor="t" rtlCol="false" tIns="0" lIns="0" bIns="0" rIns="0">
            <a:spAutoFit/>
          </a:bodyPr>
          <a:lstStyle/>
          <a:p>
            <a:pPr algn="just">
              <a:lnSpc>
                <a:spcPts val="4800"/>
              </a:lnSpc>
            </a:pPr>
            <a:r>
              <a:rPr lang="en-US" sz="3200">
                <a:solidFill>
                  <a:srgbClr val="FFFFFF"/>
                </a:solidFill>
                <a:latin typeface="Open Sans Light"/>
                <a:ea typeface="Open Sans Light"/>
                <a:cs typeface="Open Sans Light"/>
                <a:sym typeface="Open Sans Light"/>
              </a:rPr>
              <a:t>Parte 1: Creación de las APIs.</a:t>
            </a:r>
          </a:p>
        </p:txBody>
      </p:sp>
      <p:sp>
        <p:nvSpPr>
          <p:cNvPr name="TextBox 4" id="4"/>
          <p:cNvSpPr txBox="true"/>
          <p:nvPr/>
        </p:nvSpPr>
        <p:spPr>
          <a:xfrm rot="0">
            <a:off x="2384238" y="3299921"/>
            <a:ext cx="13519523" cy="1692275"/>
          </a:xfrm>
          <a:prstGeom prst="rect">
            <a:avLst/>
          </a:prstGeom>
        </p:spPr>
        <p:txBody>
          <a:bodyPr anchor="t" rtlCol="false" tIns="0" lIns="0" bIns="0" rIns="0">
            <a:spAutoFit/>
          </a:bodyPr>
          <a:lstStyle/>
          <a:p>
            <a:pPr algn="l" marL="431801" indent="-215900" lvl="1">
              <a:lnSpc>
                <a:spcPts val="3400"/>
              </a:lnSpc>
              <a:buAutoNum type="arabicPeriod" startAt="1"/>
            </a:pPr>
            <a:r>
              <a:rPr lang="en-US" sz="2000">
                <a:solidFill>
                  <a:srgbClr val="FFFFFF"/>
                </a:solidFill>
                <a:latin typeface="Open Sans"/>
                <a:ea typeface="Open Sans"/>
                <a:cs typeface="Open Sans"/>
                <a:sym typeface="Open Sans"/>
              </a:rPr>
              <a:t>Crear 2 web APIs empleando el lenguaje y framework de su elección (preferentemente javascript y python).</a:t>
            </a:r>
          </a:p>
          <a:p>
            <a:pPr algn="l" marL="431801" indent="-215900" lvl="1">
              <a:lnSpc>
                <a:spcPts val="3400"/>
              </a:lnSpc>
              <a:buAutoNum type="arabicPeriod" startAt="1"/>
            </a:pPr>
            <a:r>
              <a:rPr lang="en-US" sz="2000">
                <a:solidFill>
                  <a:srgbClr val="FFFFFF"/>
                </a:solidFill>
                <a:latin typeface="Open Sans"/>
                <a:ea typeface="Open Sans"/>
                <a:cs typeface="Open Sans"/>
                <a:sym typeface="Open Sans"/>
              </a:rPr>
              <a:t>Ambas APIs deberán poseer 2 endpoints:</a:t>
            </a:r>
          </a:p>
          <a:p>
            <a:pPr algn="l" marL="863601" indent="-287867" lvl="2">
              <a:lnSpc>
                <a:spcPts val="3400"/>
              </a:lnSpc>
              <a:buAutoNum type="alphaLcPeriod" startAt="1"/>
            </a:pPr>
            <a:r>
              <a:rPr lang="en-US" sz="2000">
                <a:solidFill>
                  <a:srgbClr val="FFFFFF"/>
                </a:solidFill>
                <a:latin typeface="Open Sans"/>
                <a:ea typeface="Open Sans"/>
                <a:cs typeface="Open Sans"/>
                <a:sym typeface="Open Sans"/>
              </a:rPr>
              <a:t>Endpoint 1 (“/check”): Endpoint utilizado para la verificación de estado, debe retornar un código 200 (OK).</a:t>
            </a:r>
          </a:p>
          <a:p>
            <a:pPr algn="l" marL="863601" indent="-287867" lvl="2">
              <a:lnSpc>
                <a:spcPts val="3400"/>
              </a:lnSpc>
              <a:buAutoNum type="alphaLcPeriod" startAt="1"/>
            </a:pPr>
            <a:r>
              <a:rPr lang="en-US" sz="2000">
                <a:solidFill>
                  <a:srgbClr val="FFFFFF"/>
                </a:solidFill>
                <a:latin typeface="Open Sans"/>
                <a:ea typeface="Open Sans"/>
                <a:cs typeface="Open Sans"/>
                <a:sym typeface="Open Sans"/>
              </a:rPr>
              <a:t>Endpoint 2 (“/”): Endpoint utilizado para obtener el objeto JSON respectivo para el API.</a:t>
            </a:r>
          </a:p>
        </p:txBody>
      </p:sp>
      <p:sp>
        <p:nvSpPr>
          <p:cNvPr name="Freeform 5" id="5"/>
          <p:cNvSpPr/>
          <p:nvPr/>
        </p:nvSpPr>
        <p:spPr>
          <a:xfrm flipH="false" flipV="false" rot="0">
            <a:off x="9406182" y="7644518"/>
            <a:ext cx="4451115" cy="1209904"/>
          </a:xfrm>
          <a:custGeom>
            <a:avLst/>
            <a:gdLst/>
            <a:ahLst/>
            <a:cxnLst/>
            <a:rect r="r" b="b" t="t" l="l"/>
            <a:pathLst>
              <a:path h="1209904" w="4451115">
                <a:moveTo>
                  <a:pt x="0" y="0"/>
                </a:moveTo>
                <a:lnTo>
                  <a:pt x="4451115" y="0"/>
                </a:lnTo>
                <a:lnTo>
                  <a:pt x="4451115" y="1209904"/>
                </a:lnTo>
                <a:lnTo>
                  <a:pt x="0" y="1209904"/>
                </a:lnTo>
                <a:lnTo>
                  <a:pt x="0" y="0"/>
                </a:lnTo>
                <a:close/>
              </a:path>
            </a:pathLst>
          </a:custGeom>
          <a:blipFill>
            <a:blip r:embed="rId3"/>
            <a:stretch>
              <a:fillRect l="0" t="0" r="0" b="0"/>
            </a:stretch>
          </a:blipFill>
        </p:spPr>
      </p:sp>
      <p:sp>
        <p:nvSpPr>
          <p:cNvPr name="Freeform 6" id="6"/>
          <p:cNvSpPr/>
          <p:nvPr/>
        </p:nvSpPr>
        <p:spPr>
          <a:xfrm flipH="false" flipV="false" rot="0">
            <a:off x="4429897" y="7644518"/>
            <a:ext cx="4405921" cy="1318307"/>
          </a:xfrm>
          <a:custGeom>
            <a:avLst/>
            <a:gdLst/>
            <a:ahLst/>
            <a:cxnLst/>
            <a:rect r="r" b="b" t="t" l="l"/>
            <a:pathLst>
              <a:path h="1318307" w="4405921">
                <a:moveTo>
                  <a:pt x="0" y="0"/>
                </a:moveTo>
                <a:lnTo>
                  <a:pt x="4405921" y="0"/>
                </a:lnTo>
                <a:lnTo>
                  <a:pt x="4405921" y="1318307"/>
                </a:lnTo>
                <a:lnTo>
                  <a:pt x="0" y="1318307"/>
                </a:lnTo>
                <a:lnTo>
                  <a:pt x="0" y="0"/>
                </a:lnTo>
                <a:close/>
              </a:path>
            </a:pathLst>
          </a:custGeom>
          <a:blipFill>
            <a:blip r:embed="rId4"/>
            <a:stretch>
              <a:fillRect l="0" t="0" r="0" b="0"/>
            </a:stretch>
          </a:blipFill>
        </p:spPr>
      </p:sp>
      <p:sp>
        <p:nvSpPr>
          <p:cNvPr name="TextBox 7" id="7"/>
          <p:cNvSpPr txBox="true"/>
          <p:nvPr/>
        </p:nvSpPr>
        <p:spPr>
          <a:xfrm rot="0">
            <a:off x="5752207" y="547688"/>
            <a:ext cx="6783586" cy="904875"/>
          </a:xfrm>
          <a:prstGeom prst="rect">
            <a:avLst/>
          </a:prstGeom>
        </p:spPr>
        <p:txBody>
          <a:bodyPr anchor="t" rtlCol="false" tIns="0" lIns="0" bIns="0" rIns="0">
            <a:spAutoFit/>
          </a:bodyPr>
          <a:lstStyle/>
          <a:p>
            <a:pPr algn="l">
              <a:lnSpc>
                <a:spcPts val="6719"/>
              </a:lnSpc>
            </a:pPr>
            <a:r>
              <a:rPr lang="en-US" sz="5599" b="true">
                <a:solidFill>
                  <a:srgbClr val="FFFFFF"/>
                </a:solidFill>
                <a:latin typeface="Poppins Bold"/>
                <a:ea typeface="Poppins Bold"/>
                <a:cs typeface="Poppins Bold"/>
                <a:sym typeface="Poppins Bold"/>
              </a:rPr>
              <a:t>Hoja de Trabajo #1</a:t>
            </a:r>
          </a:p>
        </p:txBody>
      </p:sp>
      <p:sp>
        <p:nvSpPr>
          <p:cNvPr name="TextBox 8" id="8"/>
          <p:cNvSpPr txBox="true"/>
          <p:nvPr/>
        </p:nvSpPr>
        <p:spPr>
          <a:xfrm rot="0">
            <a:off x="2535534" y="2747526"/>
            <a:ext cx="13368228" cy="447675"/>
          </a:xfrm>
          <a:prstGeom prst="rect">
            <a:avLst/>
          </a:prstGeom>
        </p:spPr>
        <p:txBody>
          <a:bodyPr anchor="t" rtlCol="false" tIns="0" lIns="0" bIns="0" rIns="0">
            <a:spAutoFit/>
          </a:bodyPr>
          <a:lstStyle/>
          <a:p>
            <a:pPr algn="just">
              <a:lnSpc>
                <a:spcPts val="3749"/>
              </a:lnSpc>
            </a:pPr>
            <a:r>
              <a:rPr lang="en-US" sz="2499">
                <a:solidFill>
                  <a:srgbClr val="FFFFFF"/>
                </a:solidFill>
                <a:latin typeface="Open Sans Light"/>
                <a:ea typeface="Open Sans Light"/>
                <a:cs typeface="Open Sans Light"/>
                <a:sym typeface="Open Sans Light"/>
              </a:rPr>
              <a:t>Indicaciones:</a:t>
            </a:r>
          </a:p>
        </p:txBody>
      </p:sp>
      <p:sp>
        <p:nvSpPr>
          <p:cNvPr name="TextBox 9" id="9"/>
          <p:cNvSpPr txBox="true"/>
          <p:nvPr/>
        </p:nvSpPr>
        <p:spPr>
          <a:xfrm rot="0">
            <a:off x="2535534" y="5400152"/>
            <a:ext cx="13368228" cy="447675"/>
          </a:xfrm>
          <a:prstGeom prst="rect">
            <a:avLst/>
          </a:prstGeom>
        </p:spPr>
        <p:txBody>
          <a:bodyPr anchor="t" rtlCol="false" tIns="0" lIns="0" bIns="0" rIns="0">
            <a:spAutoFit/>
          </a:bodyPr>
          <a:lstStyle/>
          <a:p>
            <a:pPr algn="just">
              <a:lnSpc>
                <a:spcPts val="3749"/>
              </a:lnSpc>
            </a:pPr>
            <a:r>
              <a:rPr lang="en-US" sz="2499">
                <a:solidFill>
                  <a:srgbClr val="FFFFFF"/>
                </a:solidFill>
                <a:latin typeface="Open Sans Light"/>
                <a:ea typeface="Open Sans Light"/>
                <a:cs typeface="Open Sans Light"/>
                <a:sym typeface="Open Sans Light"/>
              </a:rPr>
              <a:t>Consideraciones:</a:t>
            </a:r>
          </a:p>
        </p:txBody>
      </p:sp>
      <p:sp>
        <p:nvSpPr>
          <p:cNvPr name="TextBox 10" id="10"/>
          <p:cNvSpPr txBox="true"/>
          <p:nvPr/>
        </p:nvSpPr>
        <p:spPr>
          <a:xfrm rot="0">
            <a:off x="2535534" y="5952602"/>
            <a:ext cx="13519523" cy="835025"/>
          </a:xfrm>
          <a:prstGeom prst="rect">
            <a:avLst/>
          </a:prstGeom>
        </p:spPr>
        <p:txBody>
          <a:bodyPr anchor="t" rtlCol="false" tIns="0" lIns="0" bIns="0" rIns="0">
            <a:spAutoFit/>
          </a:bodyPr>
          <a:lstStyle/>
          <a:p>
            <a:pPr algn="l" marL="431801" indent="-215900" lvl="1">
              <a:lnSpc>
                <a:spcPts val="3400"/>
              </a:lnSpc>
              <a:buAutoNum type="arabicPeriod" startAt="1"/>
            </a:pPr>
            <a:r>
              <a:rPr lang="en-US" sz="2000">
                <a:solidFill>
                  <a:srgbClr val="FFFFFF"/>
                </a:solidFill>
                <a:latin typeface="Open Sans"/>
                <a:ea typeface="Open Sans"/>
                <a:cs typeface="Open Sans"/>
                <a:sym typeface="Open Sans"/>
              </a:rPr>
              <a:t>Cada API debe desarrollarse en un lenguaje diferente obligatoriamente.</a:t>
            </a:r>
          </a:p>
          <a:p>
            <a:pPr algn="l" marL="431801" indent="-215900" lvl="1">
              <a:lnSpc>
                <a:spcPts val="3400"/>
              </a:lnSpc>
              <a:buAutoNum type="arabicPeriod" startAt="1"/>
            </a:pPr>
            <a:r>
              <a:rPr lang="en-US" sz="2000">
                <a:solidFill>
                  <a:srgbClr val="FFFFFF"/>
                </a:solidFill>
                <a:latin typeface="Open Sans"/>
                <a:ea typeface="Open Sans"/>
                <a:cs typeface="Open Sans"/>
                <a:sym typeface="Open Sans"/>
              </a:rPr>
              <a:t>El Endpoint 2 (“/”) deberá retornar un objeto JSON para cada API. Este deberá poseer la siguiente estructura:</a:t>
            </a:r>
          </a:p>
        </p:txBody>
      </p:sp>
      <p:sp>
        <p:nvSpPr>
          <p:cNvPr name="TextBox 11" id="11"/>
          <p:cNvSpPr txBox="true"/>
          <p:nvPr/>
        </p:nvSpPr>
        <p:spPr>
          <a:xfrm rot="0">
            <a:off x="4429897" y="7247506"/>
            <a:ext cx="4451921"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ea typeface="Open Sans"/>
                <a:cs typeface="Open Sans"/>
                <a:sym typeface="Open Sans"/>
              </a:rPr>
              <a:t>API #1</a:t>
            </a:r>
          </a:p>
        </p:txBody>
      </p:sp>
      <p:sp>
        <p:nvSpPr>
          <p:cNvPr name="TextBox 12" id="12"/>
          <p:cNvSpPr txBox="true"/>
          <p:nvPr/>
        </p:nvSpPr>
        <p:spPr>
          <a:xfrm rot="0">
            <a:off x="9406182" y="7247506"/>
            <a:ext cx="4451921"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ea typeface="Open Sans"/>
                <a:cs typeface="Open Sans"/>
                <a:sym typeface="Open Sans"/>
              </a:rPr>
              <a:t>API #2</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2120661" y="1756717"/>
            <a:ext cx="14046677" cy="582930"/>
          </a:xfrm>
          <a:prstGeom prst="rect">
            <a:avLst/>
          </a:prstGeom>
        </p:spPr>
        <p:txBody>
          <a:bodyPr anchor="t" rtlCol="false" tIns="0" lIns="0" bIns="0" rIns="0">
            <a:spAutoFit/>
          </a:bodyPr>
          <a:lstStyle/>
          <a:p>
            <a:pPr algn="just">
              <a:lnSpc>
                <a:spcPts val="4800"/>
              </a:lnSpc>
            </a:pPr>
            <a:r>
              <a:rPr lang="en-US" sz="3200">
                <a:solidFill>
                  <a:srgbClr val="FFFFFF"/>
                </a:solidFill>
                <a:latin typeface="Open Sans Light"/>
                <a:ea typeface="Open Sans Light"/>
                <a:cs typeface="Open Sans Light"/>
                <a:sym typeface="Open Sans Light"/>
              </a:rPr>
              <a:t>Parte 2: Creación de Instancias EC2, despliegue de APIs y Creación de ELB</a:t>
            </a:r>
          </a:p>
        </p:txBody>
      </p:sp>
      <p:sp>
        <p:nvSpPr>
          <p:cNvPr name="TextBox 4" id="4"/>
          <p:cNvSpPr txBox="true"/>
          <p:nvPr/>
        </p:nvSpPr>
        <p:spPr>
          <a:xfrm rot="0">
            <a:off x="5752207" y="547688"/>
            <a:ext cx="6783586" cy="904875"/>
          </a:xfrm>
          <a:prstGeom prst="rect">
            <a:avLst/>
          </a:prstGeom>
        </p:spPr>
        <p:txBody>
          <a:bodyPr anchor="t" rtlCol="false" tIns="0" lIns="0" bIns="0" rIns="0">
            <a:spAutoFit/>
          </a:bodyPr>
          <a:lstStyle/>
          <a:p>
            <a:pPr algn="l">
              <a:lnSpc>
                <a:spcPts val="6719"/>
              </a:lnSpc>
            </a:pPr>
            <a:r>
              <a:rPr lang="en-US" sz="5599" b="true">
                <a:solidFill>
                  <a:srgbClr val="FFFFFF"/>
                </a:solidFill>
                <a:latin typeface="Poppins Bold"/>
                <a:ea typeface="Poppins Bold"/>
                <a:cs typeface="Poppins Bold"/>
                <a:sym typeface="Poppins Bold"/>
              </a:rPr>
              <a:t>Hoja de Trabajo #1</a:t>
            </a:r>
          </a:p>
        </p:txBody>
      </p:sp>
      <p:sp>
        <p:nvSpPr>
          <p:cNvPr name="TextBox 5" id="5"/>
          <p:cNvSpPr txBox="true"/>
          <p:nvPr/>
        </p:nvSpPr>
        <p:spPr>
          <a:xfrm rot="0">
            <a:off x="2120661" y="3062980"/>
            <a:ext cx="14046677" cy="2978150"/>
          </a:xfrm>
          <a:prstGeom prst="rect">
            <a:avLst/>
          </a:prstGeom>
        </p:spPr>
        <p:txBody>
          <a:bodyPr anchor="t" rtlCol="false" tIns="0" lIns="0" bIns="0" rIns="0">
            <a:spAutoFit/>
          </a:bodyPr>
          <a:lstStyle/>
          <a:p>
            <a:pPr algn="l" marL="431801" indent="-215900" lvl="1">
              <a:lnSpc>
                <a:spcPts val="3400"/>
              </a:lnSpc>
              <a:buAutoNum type="arabicPeriod" startAt="1"/>
            </a:pPr>
            <a:r>
              <a:rPr lang="en-US" sz="2000">
                <a:solidFill>
                  <a:srgbClr val="FFFFFF"/>
                </a:solidFill>
                <a:latin typeface="Open Sans"/>
                <a:ea typeface="Open Sans"/>
                <a:cs typeface="Open Sans"/>
                <a:sym typeface="Open Sans"/>
              </a:rPr>
              <a:t>Crear 2 instancias de EC2, estas deberán llamarse “Instancia-1” e “Instancia-2”.</a:t>
            </a:r>
          </a:p>
          <a:p>
            <a:pPr algn="l" marL="431801" indent="-215900" lvl="1">
              <a:lnSpc>
                <a:spcPts val="3400"/>
              </a:lnSpc>
              <a:buAutoNum type="arabicPeriod" startAt="1"/>
            </a:pPr>
            <a:r>
              <a:rPr lang="en-US" sz="2000">
                <a:solidFill>
                  <a:srgbClr val="FFFFFF"/>
                </a:solidFill>
                <a:latin typeface="Open Sans"/>
                <a:ea typeface="Open Sans"/>
                <a:cs typeface="Open Sans"/>
                <a:sym typeface="Open Sans"/>
              </a:rPr>
              <a:t>A cada instancia de EC2 se le deberá cargar un API de la siguiente forma:</a:t>
            </a:r>
          </a:p>
          <a:p>
            <a:pPr algn="l" marL="863601" indent="-287867" lvl="2">
              <a:lnSpc>
                <a:spcPts val="3400"/>
              </a:lnSpc>
              <a:buAutoNum type="alphaLcPeriod" startAt="1"/>
            </a:pPr>
            <a:r>
              <a:rPr lang="en-US" sz="2000">
                <a:solidFill>
                  <a:srgbClr val="FFFFFF"/>
                </a:solidFill>
                <a:latin typeface="Open Sans"/>
                <a:ea typeface="Open Sans"/>
                <a:cs typeface="Open Sans"/>
                <a:sym typeface="Open Sans"/>
              </a:rPr>
              <a:t>A la “Instancia-1” se le deberá desplegar el “API #1”.</a:t>
            </a:r>
          </a:p>
          <a:p>
            <a:pPr algn="l" marL="863601" indent="-287867" lvl="2">
              <a:lnSpc>
                <a:spcPts val="3400"/>
              </a:lnSpc>
              <a:buAutoNum type="alphaLcPeriod" startAt="1"/>
            </a:pPr>
            <a:r>
              <a:rPr lang="en-US" sz="2000">
                <a:solidFill>
                  <a:srgbClr val="FFFFFF"/>
                </a:solidFill>
                <a:latin typeface="Open Sans"/>
                <a:ea typeface="Open Sans"/>
                <a:cs typeface="Open Sans"/>
                <a:sym typeface="Open Sans"/>
              </a:rPr>
              <a:t>A </a:t>
            </a:r>
            <a:r>
              <a:rPr lang="en-US" sz="2000">
                <a:solidFill>
                  <a:srgbClr val="FFFFFF"/>
                </a:solidFill>
                <a:latin typeface="Open Sans"/>
                <a:ea typeface="Open Sans"/>
                <a:cs typeface="Open Sans"/>
                <a:sym typeface="Open Sans"/>
              </a:rPr>
              <a:t>la “Instancia-2” se le deberá desplegar el “API #2”.</a:t>
            </a:r>
          </a:p>
          <a:p>
            <a:pPr algn="l" marL="431801" indent="-215900" lvl="1">
              <a:lnSpc>
                <a:spcPts val="3400"/>
              </a:lnSpc>
              <a:buAutoNum type="arabicPeriod" startAt="1"/>
            </a:pPr>
            <a:r>
              <a:rPr lang="en-US" sz="2000">
                <a:solidFill>
                  <a:srgbClr val="FFFFFF"/>
                </a:solidFill>
                <a:latin typeface="Open Sans"/>
                <a:ea typeface="Open Sans"/>
                <a:cs typeface="Open Sans"/>
                <a:sym typeface="Open Sans"/>
              </a:rPr>
              <a:t>Crear el balanceador de carga (puede ser de tipo aplicación o clásico), configurar correctamente el agente de escucha, la comprobación de estado y agregar ambas instancias al listado de instancias destino.</a:t>
            </a:r>
          </a:p>
          <a:p>
            <a:pPr algn="l">
              <a:lnSpc>
                <a:spcPts val="3400"/>
              </a:lnSpc>
            </a:pPr>
          </a:p>
        </p:txBody>
      </p:sp>
      <p:sp>
        <p:nvSpPr>
          <p:cNvPr name="TextBox 6" id="6"/>
          <p:cNvSpPr txBox="true"/>
          <p:nvPr/>
        </p:nvSpPr>
        <p:spPr>
          <a:xfrm rot="0">
            <a:off x="2120661" y="2491480"/>
            <a:ext cx="14046677" cy="447675"/>
          </a:xfrm>
          <a:prstGeom prst="rect">
            <a:avLst/>
          </a:prstGeom>
        </p:spPr>
        <p:txBody>
          <a:bodyPr anchor="t" rtlCol="false" tIns="0" lIns="0" bIns="0" rIns="0">
            <a:spAutoFit/>
          </a:bodyPr>
          <a:lstStyle/>
          <a:p>
            <a:pPr algn="just">
              <a:lnSpc>
                <a:spcPts val="3749"/>
              </a:lnSpc>
            </a:pPr>
            <a:r>
              <a:rPr lang="en-US" sz="2499">
                <a:solidFill>
                  <a:srgbClr val="FFFFFF"/>
                </a:solidFill>
                <a:latin typeface="Open Sans Light"/>
                <a:ea typeface="Open Sans Light"/>
                <a:cs typeface="Open Sans Light"/>
                <a:sym typeface="Open Sans Light"/>
              </a:rPr>
              <a:t>Indicaciones:</a:t>
            </a:r>
          </a:p>
        </p:txBody>
      </p:sp>
      <p:sp>
        <p:nvSpPr>
          <p:cNvPr name="TextBox 7" id="7"/>
          <p:cNvSpPr txBox="true"/>
          <p:nvPr/>
        </p:nvSpPr>
        <p:spPr>
          <a:xfrm rot="0">
            <a:off x="2120661" y="5832053"/>
            <a:ext cx="13368228" cy="447675"/>
          </a:xfrm>
          <a:prstGeom prst="rect">
            <a:avLst/>
          </a:prstGeom>
        </p:spPr>
        <p:txBody>
          <a:bodyPr anchor="t" rtlCol="false" tIns="0" lIns="0" bIns="0" rIns="0">
            <a:spAutoFit/>
          </a:bodyPr>
          <a:lstStyle/>
          <a:p>
            <a:pPr algn="just">
              <a:lnSpc>
                <a:spcPts val="3749"/>
              </a:lnSpc>
            </a:pPr>
            <a:r>
              <a:rPr lang="en-US" sz="2499">
                <a:solidFill>
                  <a:srgbClr val="FFFFFF"/>
                </a:solidFill>
                <a:latin typeface="Open Sans Light"/>
                <a:ea typeface="Open Sans Light"/>
                <a:cs typeface="Open Sans Light"/>
                <a:sym typeface="Open Sans Light"/>
              </a:rPr>
              <a:t>Consideraciones:</a:t>
            </a:r>
          </a:p>
        </p:txBody>
      </p:sp>
      <p:sp>
        <p:nvSpPr>
          <p:cNvPr name="TextBox 8" id="8"/>
          <p:cNvSpPr txBox="true"/>
          <p:nvPr/>
        </p:nvSpPr>
        <p:spPr>
          <a:xfrm rot="0">
            <a:off x="2120661" y="6403553"/>
            <a:ext cx="14046677" cy="1692275"/>
          </a:xfrm>
          <a:prstGeom prst="rect">
            <a:avLst/>
          </a:prstGeom>
        </p:spPr>
        <p:txBody>
          <a:bodyPr anchor="t" rtlCol="false" tIns="0" lIns="0" bIns="0" rIns="0">
            <a:spAutoFit/>
          </a:bodyPr>
          <a:lstStyle/>
          <a:p>
            <a:pPr algn="just" marL="431801" indent="-215900" lvl="1">
              <a:lnSpc>
                <a:spcPts val="3400"/>
              </a:lnSpc>
              <a:buAutoNum type="arabicPeriod" startAt="1"/>
            </a:pPr>
            <a:r>
              <a:rPr lang="en-US" sz="2000">
                <a:solidFill>
                  <a:srgbClr val="FFFFFF"/>
                </a:solidFill>
                <a:latin typeface="Open Sans"/>
                <a:ea typeface="Open Sans"/>
                <a:cs typeface="Open Sans"/>
                <a:sym typeface="Open Sans"/>
              </a:rPr>
              <a:t>Para realizar el despliegue de las APIs, se puede copiar el proyecto por medio de la herramienta Termius utilizando la opcion “SFTP”, clonando un repositorio público de github, creando el proyecto directamente en la instancia y modificándolo según se indica o por el medio que mejor le convenga al estudiante.</a:t>
            </a:r>
          </a:p>
          <a:p>
            <a:pPr algn="just" marL="431801" indent="-215900" lvl="1">
              <a:lnSpc>
                <a:spcPts val="3400"/>
              </a:lnSpc>
              <a:buAutoNum type="arabicPeriod" startAt="1"/>
            </a:pPr>
            <a:r>
              <a:rPr lang="en-US" sz="2000">
                <a:solidFill>
                  <a:srgbClr val="FFFFFF"/>
                </a:solidFill>
                <a:latin typeface="Open Sans"/>
                <a:ea typeface="Open Sans"/>
                <a:cs typeface="Open Sans"/>
                <a:sym typeface="Open Sans"/>
              </a:rPr>
              <a:t>El nombre del balanceador de carga debe seguir el siguiente formato: elb-semi1-a-2s2024-ht1-#carné</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5752207" y="547688"/>
            <a:ext cx="6783586" cy="904875"/>
          </a:xfrm>
          <a:prstGeom prst="rect">
            <a:avLst/>
          </a:prstGeom>
        </p:spPr>
        <p:txBody>
          <a:bodyPr anchor="t" rtlCol="false" tIns="0" lIns="0" bIns="0" rIns="0">
            <a:spAutoFit/>
          </a:bodyPr>
          <a:lstStyle/>
          <a:p>
            <a:pPr algn="l">
              <a:lnSpc>
                <a:spcPts val="6719"/>
              </a:lnSpc>
            </a:pPr>
            <a:r>
              <a:rPr lang="en-US" sz="5599" b="true">
                <a:solidFill>
                  <a:srgbClr val="FFFFFF"/>
                </a:solidFill>
                <a:latin typeface="Poppins Bold"/>
                <a:ea typeface="Poppins Bold"/>
                <a:cs typeface="Poppins Bold"/>
                <a:sym typeface="Poppins Bold"/>
              </a:rPr>
              <a:t>Hoja de Trabajo #1</a:t>
            </a:r>
          </a:p>
        </p:txBody>
      </p:sp>
      <p:sp>
        <p:nvSpPr>
          <p:cNvPr name="TextBox 4" id="4"/>
          <p:cNvSpPr txBox="true"/>
          <p:nvPr/>
        </p:nvSpPr>
        <p:spPr>
          <a:xfrm rot="0">
            <a:off x="1744123" y="1100387"/>
            <a:ext cx="14423216" cy="582930"/>
          </a:xfrm>
          <a:prstGeom prst="rect">
            <a:avLst/>
          </a:prstGeom>
        </p:spPr>
        <p:txBody>
          <a:bodyPr anchor="t" rtlCol="false" tIns="0" lIns="0" bIns="0" rIns="0">
            <a:spAutoFit/>
          </a:bodyPr>
          <a:lstStyle/>
          <a:p>
            <a:pPr algn="just">
              <a:lnSpc>
                <a:spcPts val="4800"/>
              </a:lnSpc>
            </a:pPr>
            <a:r>
              <a:rPr lang="en-US" sz="3200">
                <a:solidFill>
                  <a:srgbClr val="FFFFFF"/>
                </a:solidFill>
                <a:latin typeface="Open Sans Light"/>
                <a:ea typeface="Open Sans Light"/>
                <a:cs typeface="Open Sans Light"/>
                <a:sym typeface="Open Sans Light"/>
              </a:rPr>
              <a:t>Parte 3: Entregable</a:t>
            </a:r>
          </a:p>
        </p:txBody>
      </p:sp>
      <p:sp>
        <p:nvSpPr>
          <p:cNvPr name="TextBox 5" id="5"/>
          <p:cNvSpPr txBox="true"/>
          <p:nvPr/>
        </p:nvSpPr>
        <p:spPr>
          <a:xfrm rot="0">
            <a:off x="1744123" y="2406650"/>
            <a:ext cx="14799754" cy="3406775"/>
          </a:xfrm>
          <a:prstGeom prst="rect">
            <a:avLst/>
          </a:prstGeom>
        </p:spPr>
        <p:txBody>
          <a:bodyPr anchor="t" rtlCol="false" tIns="0" lIns="0" bIns="0" rIns="0">
            <a:spAutoFit/>
          </a:bodyPr>
          <a:lstStyle/>
          <a:p>
            <a:pPr algn="l">
              <a:lnSpc>
                <a:spcPts val="3400"/>
              </a:lnSpc>
            </a:pPr>
            <a:r>
              <a:rPr lang="en-US" sz="2000">
                <a:solidFill>
                  <a:srgbClr val="FFFFFF"/>
                </a:solidFill>
                <a:latin typeface="Open Sans"/>
                <a:ea typeface="Open Sans"/>
                <a:cs typeface="Open Sans"/>
                <a:sym typeface="Open Sans"/>
              </a:rPr>
              <a:t>Deberá realizar un video de NO más de 10 minutos mostrando lo siguiente:</a:t>
            </a:r>
          </a:p>
          <a:p>
            <a:pPr algn="l" marL="431801" indent="-215900" lvl="1">
              <a:lnSpc>
                <a:spcPts val="3400"/>
              </a:lnSpc>
              <a:buAutoNum type="arabicPeriod" startAt="1"/>
            </a:pPr>
            <a:r>
              <a:rPr lang="en-US" sz="2000">
                <a:solidFill>
                  <a:srgbClr val="FFFFFF"/>
                </a:solidFill>
                <a:latin typeface="Open Sans"/>
                <a:ea typeface="Open Sans"/>
                <a:cs typeface="Open Sans"/>
                <a:sym typeface="Open Sans"/>
              </a:rPr>
              <a:t>Configuración de ambas instancias de EC2 (Instancia-1 e Instancia-2), deberá ser visible la dirección IPv4 de cada una.</a:t>
            </a:r>
          </a:p>
          <a:p>
            <a:pPr algn="l" marL="431801" indent="-215900" lvl="1">
              <a:lnSpc>
                <a:spcPts val="3400"/>
              </a:lnSpc>
              <a:buAutoNum type="arabicPeriod" startAt="1"/>
            </a:pPr>
            <a:r>
              <a:rPr lang="en-US" sz="2000">
                <a:solidFill>
                  <a:srgbClr val="FFFFFF"/>
                </a:solidFill>
                <a:latin typeface="Open Sans"/>
                <a:ea typeface="Open Sans"/>
                <a:cs typeface="Open Sans"/>
                <a:sym typeface="Open Sans"/>
              </a:rPr>
              <a:t>La prueba en donde se verifique que consumiendo ambas instancias directamente a sus IPv4 se obtiene una respuesta con el objeto JSON de cada una.</a:t>
            </a:r>
          </a:p>
          <a:p>
            <a:pPr algn="l" marL="431801" indent="-215900" lvl="1">
              <a:lnSpc>
                <a:spcPts val="3400"/>
              </a:lnSpc>
              <a:buAutoNum type="arabicPeriod" startAt="1"/>
            </a:pPr>
            <a:r>
              <a:rPr lang="en-US" sz="2000">
                <a:solidFill>
                  <a:srgbClr val="FFFFFF"/>
                </a:solidFill>
                <a:latin typeface="Open Sans"/>
                <a:ea typeface="Open Sans"/>
                <a:cs typeface="Open Sans"/>
                <a:sym typeface="Open Sans"/>
              </a:rPr>
              <a:t>La prueba en donde se consume el registro DNS tipo A del ELB y se obtiene respuesta. Se deberá consumir hasta obtener respuesta del objeto JSON de cada una.</a:t>
            </a:r>
          </a:p>
          <a:p>
            <a:pPr algn="l" marL="431801" indent="-215900" lvl="1">
              <a:lnSpc>
                <a:spcPts val="3400"/>
              </a:lnSpc>
              <a:buAutoNum type="arabicPeriod" startAt="1"/>
            </a:pPr>
            <a:r>
              <a:rPr lang="en-US" sz="2000">
                <a:solidFill>
                  <a:srgbClr val="FFFFFF"/>
                </a:solidFill>
                <a:latin typeface="Open Sans"/>
                <a:ea typeface="Open Sans"/>
                <a:cs typeface="Open Sans"/>
                <a:sym typeface="Open Sans"/>
              </a:rPr>
              <a:t>Se deberá realizar el ejercicio de detener una instancia y verificar que la instancia restante responde a la solicitudes.</a:t>
            </a:r>
          </a:p>
          <a:p>
            <a:pPr algn="l" marL="431801" indent="-215900" lvl="1">
              <a:lnSpc>
                <a:spcPts val="3400"/>
              </a:lnSpc>
              <a:buAutoNum type="arabicPeriod" startAt="1"/>
            </a:pPr>
            <a:r>
              <a:rPr lang="en-US" sz="2000">
                <a:solidFill>
                  <a:srgbClr val="FFFFFF"/>
                </a:solidFill>
                <a:latin typeface="Open Sans"/>
                <a:ea typeface="Open Sans"/>
                <a:cs typeface="Open Sans"/>
                <a:sym typeface="Open Sans"/>
              </a:rPr>
              <a:t>Se deberá iniciar la instancia detenida y se deberá realizar la prueba del paso numero 3 nuevamente.</a:t>
            </a:r>
          </a:p>
        </p:txBody>
      </p:sp>
      <p:sp>
        <p:nvSpPr>
          <p:cNvPr name="TextBox 6" id="6"/>
          <p:cNvSpPr txBox="true"/>
          <p:nvPr/>
        </p:nvSpPr>
        <p:spPr>
          <a:xfrm rot="0">
            <a:off x="1744123" y="1835150"/>
            <a:ext cx="14423216" cy="447675"/>
          </a:xfrm>
          <a:prstGeom prst="rect">
            <a:avLst/>
          </a:prstGeom>
        </p:spPr>
        <p:txBody>
          <a:bodyPr anchor="t" rtlCol="false" tIns="0" lIns="0" bIns="0" rIns="0">
            <a:spAutoFit/>
          </a:bodyPr>
          <a:lstStyle/>
          <a:p>
            <a:pPr algn="just">
              <a:lnSpc>
                <a:spcPts val="3749"/>
              </a:lnSpc>
            </a:pPr>
            <a:r>
              <a:rPr lang="en-US" sz="2499">
                <a:solidFill>
                  <a:srgbClr val="FFFFFF"/>
                </a:solidFill>
                <a:latin typeface="Open Sans Light"/>
                <a:ea typeface="Open Sans Light"/>
                <a:cs typeface="Open Sans Light"/>
                <a:sym typeface="Open Sans Light"/>
              </a:rPr>
              <a:t>Indicaciones:</a:t>
            </a:r>
          </a:p>
        </p:txBody>
      </p:sp>
      <p:sp>
        <p:nvSpPr>
          <p:cNvPr name="TextBox 7" id="7"/>
          <p:cNvSpPr txBox="true"/>
          <p:nvPr/>
        </p:nvSpPr>
        <p:spPr>
          <a:xfrm rot="0">
            <a:off x="1744123" y="6137275"/>
            <a:ext cx="13556497" cy="447675"/>
          </a:xfrm>
          <a:prstGeom prst="rect">
            <a:avLst/>
          </a:prstGeom>
        </p:spPr>
        <p:txBody>
          <a:bodyPr anchor="t" rtlCol="false" tIns="0" lIns="0" bIns="0" rIns="0">
            <a:spAutoFit/>
          </a:bodyPr>
          <a:lstStyle/>
          <a:p>
            <a:pPr algn="just">
              <a:lnSpc>
                <a:spcPts val="3749"/>
              </a:lnSpc>
            </a:pPr>
            <a:r>
              <a:rPr lang="en-US" sz="2499">
                <a:solidFill>
                  <a:srgbClr val="FFFFFF"/>
                </a:solidFill>
                <a:latin typeface="Open Sans Light"/>
                <a:ea typeface="Open Sans Light"/>
                <a:cs typeface="Open Sans Light"/>
                <a:sym typeface="Open Sans Light"/>
              </a:rPr>
              <a:t>Consideraciones:</a:t>
            </a:r>
          </a:p>
        </p:txBody>
      </p:sp>
      <p:sp>
        <p:nvSpPr>
          <p:cNvPr name="TextBox 8" id="8"/>
          <p:cNvSpPr txBox="true"/>
          <p:nvPr/>
        </p:nvSpPr>
        <p:spPr>
          <a:xfrm rot="0">
            <a:off x="1932392" y="6708775"/>
            <a:ext cx="14046677" cy="2549525"/>
          </a:xfrm>
          <a:prstGeom prst="rect">
            <a:avLst/>
          </a:prstGeom>
        </p:spPr>
        <p:txBody>
          <a:bodyPr anchor="t" rtlCol="false" tIns="0" lIns="0" bIns="0" rIns="0">
            <a:spAutoFit/>
          </a:bodyPr>
          <a:lstStyle/>
          <a:p>
            <a:pPr algn="just" marL="431801" indent="-215900" lvl="1">
              <a:lnSpc>
                <a:spcPts val="3400"/>
              </a:lnSpc>
              <a:buAutoNum type="arabicPeriod" startAt="1"/>
            </a:pPr>
            <a:r>
              <a:rPr lang="en-US" sz="2000">
                <a:solidFill>
                  <a:srgbClr val="FFFFFF"/>
                </a:solidFill>
                <a:latin typeface="Open Sans"/>
                <a:ea typeface="Open Sans"/>
                <a:cs typeface="Open Sans"/>
                <a:sym typeface="Open Sans"/>
              </a:rPr>
              <a:t>La instancia a detener deberá ser la “Instancia-2”.</a:t>
            </a:r>
          </a:p>
          <a:p>
            <a:pPr algn="just" marL="431801" indent="-215900" lvl="1">
              <a:lnSpc>
                <a:spcPts val="3400"/>
              </a:lnSpc>
              <a:buAutoNum type="arabicPeriod" startAt="1"/>
            </a:pPr>
            <a:r>
              <a:rPr lang="en-US" sz="2000">
                <a:solidFill>
                  <a:srgbClr val="FFFFFF"/>
                </a:solidFill>
                <a:latin typeface="Open Sans"/>
                <a:ea typeface="Open Sans"/>
                <a:cs typeface="Open Sans"/>
                <a:sym typeface="Open Sans"/>
              </a:rPr>
              <a:t>No es necesario que explique las configuraciones, únicamente deben de ser visibles.</a:t>
            </a:r>
          </a:p>
          <a:p>
            <a:pPr algn="just" marL="431801" indent="-215900" lvl="1">
              <a:lnSpc>
                <a:spcPts val="3400"/>
              </a:lnSpc>
              <a:buAutoNum type="arabicPeriod" startAt="1"/>
            </a:pPr>
            <a:r>
              <a:rPr lang="en-US" sz="2000">
                <a:solidFill>
                  <a:srgbClr val="FFFFFF"/>
                </a:solidFill>
                <a:latin typeface="Open Sans"/>
                <a:ea typeface="Open Sans"/>
                <a:cs typeface="Open Sans"/>
                <a:sym typeface="Open Sans"/>
              </a:rPr>
              <a:t>Entregable en UEDI del URL de la grabación guardada en Google Drive (verificar que sea de acceso público).</a:t>
            </a:r>
          </a:p>
          <a:p>
            <a:pPr algn="just" marL="431801" indent="-215900" lvl="1">
              <a:lnSpc>
                <a:spcPts val="3400"/>
              </a:lnSpc>
              <a:buAutoNum type="arabicPeriod" startAt="1"/>
            </a:pPr>
            <a:r>
              <a:rPr lang="en-US" sz="2000">
                <a:solidFill>
                  <a:srgbClr val="FFFFFF"/>
                </a:solidFill>
                <a:latin typeface="Open Sans"/>
                <a:ea typeface="Open Sans"/>
                <a:cs typeface="Open Sans"/>
                <a:sym typeface="Open Sans"/>
              </a:rPr>
              <a:t>Seguir indicaciones, si se tiene alguna duda o consulta realizarla por medio de los foros.</a:t>
            </a:r>
          </a:p>
          <a:p>
            <a:pPr algn="just" marL="431801" indent="-215900" lvl="1">
              <a:lnSpc>
                <a:spcPts val="3400"/>
              </a:lnSpc>
              <a:buAutoNum type="arabicPeriod" startAt="1"/>
            </a:pPr>
            <a:r>
              <a:rPr lang="en-US" sz="2000">
                <a:solidFill>
                  <a:srgbClr val="FFFFFF"/>
                </a:solidFill>
                <a:latin typeface="Open Sans"/>
                <a:ea typeface="Open Sans"/>
                <a:cs typeface="Open Sans"/>
                <a:sym typeface="Open Sans"/>
              </a:rPr>
              <a:t>La grabación debe ser individual, cada estudiante debe realizar su respectivo video.</a:t>
            </a:r>
          </a:p>
          <a:p>
            <a:pPr algn="just" marL="431801" indent="-215900" lvl="1">
              <a:lnSpc>
                <a:spcPts val="3400"/>
              </a:lnSpc>
              <a:buAutoNum type="arabicPeriod" startAt="1"/>
            </a:pPr>
            <a:r>
              <a:rPr lang="en-US" sz="2000">
                <a:solidFill>
                  <a:srgbClr val="FFFFFF"/>
                </a:solidFill>
                <a:latin typeface="Open Sans"/>
                <a:ea typeface="Open Sans"/>
                <a:cs typeface="Open Sans"/>
                <a:sym typeface="Open Sans"/>
              </a:rPr>
              <a:t>Al iniciar el video el estudiante debe decir en voz entendible su nombre y carnet.</a:t>
            </a:r>
          </a:p>
        </p:txBody>
      </p:sp>
      <p:sp>
        <p:nvSpPr>
          <p:cNvPr name="TextBox 9" id="9"/>
          <p:cNvSpPr txBox="true"/>
          <p:nvPr/>
        </p:nvSpPr>
        <p:spPr>
          <a:xfrm rot="0">
            <a:off x="5430589" y="9420225"/>
            <a:ext cx="7426822" cy="407670"/>
          </a:xfrm>
          <a:prstGeom prst="rect">
            <a:avLst/>
          </a:prstGeom>
        </p:spPr>
        <p:txBody>
          <a:bodyPr anchor="t" rtlCol="false" tIns="0" lIns="0" bIns="0" rIns="0">
            <a:spAutoFit/>
          </a:bodyPr>
          <a:lstStyle/>
          <a:p>
            <a:pPr algn="just">
              <a:lnSpc>
                <a:spcPts val="3449"/>
              </a:lnSpc>
            </a:pPr>
            <a:r>
              <a:rPr lang="en-US" b="true" sz="2299">
                <a:solidFill>
                  <a:srgbClr val="FFFFFF"/>
                </a:solidFill>
                <a:latin typeface="Open Sans Bold"/>
                <a:ea typeface="Open Sans Bold"/>
                <a:cs typeface="Open Sans Bold"/>
                <a:sym typeface="Open Sans Bold"/>
              </a:rPr>
              <a:t>FECHA DE ENTREGA LÍMITE: 27 de Febrero del 2024</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902" y="0"/>
            <a:ext cx="18254198" cy="10287002"/>
          </a:xfrm>
          <a:custGeom>
            <a:avLst/>
            <a:gdLst/>
            <a:ahLst/>
            <a:cxnLst/>
            <a:rect r="r" b="b" t="t" l="l"/>
            <a:pathLst>
              <a:path h="10287002" w="18254198">
                <a:moveTo>
                  <a:pt x="0" y="0"/>
                </a:moveTo>
                <a:lnTo>
                  <a:pt x="18254198" y="0"/>
                </a:lnTo>
                <a:lnTo>
                  <a:pt x="18254198" y="10287002"/>
                </a:lnTo>
                <a:lnTo>
                  <a:pt x="0" y="10287002"/>
                </a:lnTo>
                <a:lnTo>
                  <a:pt x="0" y="0"/>
                </a:lnTo>
                <a:close/>
              </a:path>
            </a:pathLst>
          </a:custGeom>
          <a:blipFill>
            <a:blip r:embed="rId3"/>
            <a:stretch>
              <a:fillRect l="0" t="0" r="0" b="0"/>
            </a:stretch>
          </a:blipFill>
        </p:spPr>
      </p:sp>
      <p:graphicFrame>
        <p:nvGraphicFramePr>
          <p:cNvPr name="Table 3" id="3"/>
          <p:cNvGraphicFramePr>
            <a:graphicFrameLocks noGrp="true"/>
          </p:cNvGraphicFramePr>
          <p:nvPr/>
        </p:nvGraphicFramePr>
        <p:xfrm>
          <a:off x="16900" y="1507250"/>
          <a:ext cx="10414000" cy="2576512"/>
        </p:xfrm>
        <a:graphic>
          <a:graphicData uri="http://schemas.openxmlformats.org/drawingml/2006/table">
            <a:tbl>
              <a:tblPr/>
              <a:tblGrid>
                <a:gridCol w="5508899"/>
                <a:gridCol w="4905101"/>
              </a:tblGrid>
              <a:tr h="715698">
                <a:tc>
                  <a:txBody>
                    <a:bodyPr anchor="t" rtlCol="false"/>
                    <a:lstStyle/>
                    <a:p>
                      <a:pPr algn="l">
                        <a:lnSpc>
                          <a:spcPts val="3408"/>
                        </a:lnSpc>
                        <a:defRPr/>
                      </a:pPr>
                      <a:r>
                        <a:rPr lang="en-US" b="true" sz="2840">
                          <a:solidFill>
                            <a:srgbClr val="000000"/>
                          </a:solidFill>
                          <a:latin typeface="Arial Bold"/>
                          <a:ea typeface="Arial Bold"/>
                          <a:cs typeface="Arial Bold"/>
                          <a:sym typeface="Arial Bold"/>
                        </a:rPr>
                        <a:t>Nombre de la actividad:</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Arimo"/>
                          <a:ea typeface="Arimo"/>
                          <a:cs typeface="Arimo"/>
                          <a:sym typeface="Arimo"/>
                        </a:rPr>
                        <a:t>HOJA DE TRABAJO #1</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715698">
                <a:tc>
                  <a:txBody>
                    <a:bodyPr anchor="t" rtlCol="false"/>
                    <a:lstStyle/>
                    <a:p>
                      <a:pPr algn="l">
                        <a:lnSpc>
                          <a:spcPts val="3408"/>
                        </a:lnSpc>
                        <a:defRPr/>
                      </a:pPr>
                      <a:r>
                        <a:rPr lang="en-US" b="true" sz="2840">
                          <a:solidFill>
                            <a:srgbClr val="000000"/>
                          </a:solidFill>
                          <a:latin typeface="Arial Bold"/>
                          <a:ea typeface="Arial Bold"/>
                          <a:cs typeface="Arial Bold"/>
                          <a:sym typeface="Arial Bold"/>
                        </a:rPr>
                        <a:t>Cantidad de participantes:</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Arimo"/>
                          <a:ea typeface="Arimo"/>
                          <a:cs typeface="Arimo"/>
                          <a:sym typeface="Arimo"/>
                        </a:rPr>
                        <a:t>66</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1145117">
                <a:tc>
                  <a:txBody>
                    <a:bodyPr anchor="t" rtlCol="false"/>
                    <a:lstStyle/>
                    <a:p>
                      <a:pPr algn="l">
                        <a:lnSpc>
                          <a:spcPts val="3408"/>
                        </a:lnSpc>
                        <a:defRPr/>
                      </a:pPr>
                      <a:r>
                        <a:rPr lang="en-US" b="true" sz="2840">
                          <a:solidFill>
                            <a:srgbClr val="000000"/>
                          </a:solidFill>
                          <a:latin typeface="Arial Bold"/>
                          <a:ea typeface="Arial Bold"/>
                          <a:cs typeface="Arial Bold"/>
                          <a:sym typeface="Arial Bold"/>
                        </a:rPr>
                        <a:t>Doy fe que esta actividad está planificada en dtt (Sí/No):</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3779"/>
                        </a:lnSpc>
                        <a:defRPr/>
                      </a:pPr>
                      <a:r>
                        <a:rPr lang="en-US" sz="2699">
                          <a:solidFill>
                            <a:srgbClr val="000000"/>
                          </a:solidFill>
                          <a:latin typeface="Arimo"/>
                          <a:ea typeface="Arimo"/>
                          <a:cs typeface="Arimo"/>
                          <a:sym typeface="Arimo"/>
                        </a:rPr>
                        <a:t>Sí</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91425" y="4316175"/>
            <a:ext cx="17854950" cy="674700"/>
          </a:xfrm>
          <a:prstGeom prst="rect">
            <a:avLst/>
          </a:prstGeom>
        </p:spPr>
        <p:txBody>
          <a:bodyPr anchor="t" rtlCol="false" tIns="0" lIns="0" bIns="0" rIns="0">
            <a:spAutoFit/>
          </a:bodyPr>
          <a:lstStyle/>
          <a:p>
            <a:pPr algn="l">
              <a:lnSpc>
                <a:spcPts val="3359"/>
              </a:lnSpc>
            </a:pPr>
            <a:r>
              <a:rPr lang="en-US" b="true" sz="2799">
                <a:solidFill>
                  <a:srgbClr val="000000"/>
                </a:solidFill>
                <a:latin typeface="Arial Bold"/>
                <a:ea typeface="Arial Bold"/>
                <a:cs typeface="Arial Bold"/>
                <a:sym typeface="Arial Bold"/>
              </a:rPr>
              <a:t>Participantes: llenar las siguientes cajas de texto (tomar información del chat del meet)</a:t>
            </a:r>
          </a:p>
        </p:txBody>
      </p:sp>
      <p:grpSp>
        <p:nvGrpSpPr>
          <p:cNvPr name="Group 5" id="5"/>
          <p:cNvGrpSpPr/>
          <p:nvPr/>
        </p:nvGrpSpPr>
        <p:grpSpPr>
          <a:xfrm rot="0">
            <a:off x="7375" y="4946275"/>
            <a:ext cx="6186450" cy="5129250"/>
            <a:chOff x="0" y="0"/>
            <a:chExt cx="8248600" cy="6839000"/>
          </a:xfrm>
        </p:grpSpPr>
        <p:sp>
          <p:nvSpPr>
            <p:cNvPr name="Freeform 6" id="6"/>
            <p:cNvSpPr/>
            <p:nvPr/>
          </p:nvSpPr>
          <p:spPr>
            <a:xfrm flipH="false" flipV="false" rot="0">
              <a:off x="0" y="0"/>
              <a:ext cx="8248650" cy="6838950"/>
            </a:xfrm>
            <a:custGeom>
              <a:avLst/>
              <a:gdLst/>
              <a:ahLst/>
              <a:cxnLst/>
              <a:rect r="r" b="b" t="t" l="l"/>
              <a:pathLst>
                <a:path h="6838950" w="8248650">
                  <a:moveTo>
                    <a:pt x="12700" y="0"/>
                  </a:moveTo>
                  <a:lnTo>
                    <a:pt x="8235950" y="0"/>
                  </a:lnTo>
                  <a:cubicBezTo>
                    <a:pt x="8242935" y="0"/>
                    <a:pt x="8248650" y="5715"/>
                    <a:pt x="8248650" y="12700"/>
                  </a:cubicBezTo>
                  <a:lnTo>
                    <a:pt x="8248650" y="6826250"/>
                  </a:lnTo>
                  <a:cubicBezTo>
                    <a:pt x="8248650" y="6833235"/>
                    <a:pt x="8242935" y="6838950"/>
                    <a:pt x="8235950" y="6838950"/>
                  </a:cubicBezTo>
                  <a:lnTo>
                    <a:pt x="12700" y="6838950"/>
                  </a:lnTo>
                  <a:cubicBezTo>
                    <a:pt x="5715" y="6838950"/>
                    <a:pt x="0" y="6833235"/>
                    <a:pt x="0" y="6826250"/>
                  </a:cubicBezTo>
                  <a:lnTo>
                    <a:pt x="0" y="12700"/>
                  </a:lnTo>
                  <a:cubicBezTo>
                    <a:pt x="0" y="5715"/>
                    <a:pt x="5715" y="0"/>
                    <a:pt x="12700" y="0"/>
                  </a:cubicBezTo>
                  <a:moveTo>
                    <a:pt x="12700" y="25400"/>
                  </a:moveTo>
                  <a:lnTo>
                    <a:pt x="12700" y="12700"/>
                  </a:lnTo>
                  <a:lnTo>
                    <a:pt x="25400" y="12700"/>
                  </a:lnTo>
                  <a:lnTo>
                    <a:pt x="25400" y="6826250"/>
                  </a:lnTo>
                  <a:lnTo>
                    <a:pt x="12700" y="6826250"/>
                  </a:lnTo>
                  <a:lnTo>
                    <a:pt x="12700" y="6813550"/>
                  </a:lnTo>
                  <a:lnTo>
                    <a:pt x="8235950" y="6813550"/>
                  </a:lnTo>
                  <a:lnTo>
                    <a:pt x="8235950" y="6826250"/>
                  </a:lnTo>
                  <a:lnTo>
                    <a:pt x="8223250" y="6826250"/>
                  </a:lnTo>
                  <a:lnTo>
                    <a:pt x="8223250" y="12700"/>
                  </a:lnTo>
                  <a:lnTo>
                    <a:pt x="8235950" y="12700"/>
                  </a:lnTo>
                  <a:lnTo>
                    <a:pt x="8235950" y="25400"/>
                  </a:lnTo>
                  <a:lnTo>
                    <a:pt x="12700" y="25400"/>
                  </a:lnTo>
                  <a:close/>
                </a:path>
              </a:pathLst>
            </a:custGeom>
            <a:solidFill>
              <a:srgbClr val="000000"/>
            </a:solidFill>
          </p:spPr>
        </p:sp>
      </p:grpSp>
      <p:graphicFrame>
        <p:nvGraphicFramePr>
          <p:cNvPr name="Table 7" id="7"/>
          <p:cNvGraphicFramePr>
            <a:graphicFrameLocks noGrp="true"/>
          </p:cNvGraphicFramePr>
          <p:nvPr/>
        </p:nvGraphicFramePr>
        <p:xfrm>
          <a:off x="10656400" y="1940050"/>
          <a:ext cx="7366000" cy="2147888"/>
        </p:xfrm>
        <a:graphic>
          <a:graphicData uri="http://schemas.openxmlformats.org/drawingml/2006/table">
            <a:tbl>
              <a:tblPr/>
              <a:tblGrid>
                <a:gridCol w="3030168"/>
                <a:gridCol w="4335832"/>
              </a:tblGrid>
              <a:tr h="715962">
                <a:tc>
                  <a:txBody>
                    <a:bodyPr anchor="t" rtlCol="false"/>
                    <a:lstStyle/>
                    <a:p>
                      <a:pPr algn="l">
                        <a:lnSpc>
                          <a:spcPts val="3408"/>
                        </a:lnSpc>
                        <a:defRPr/>
                      </a:pPr>
                      <a:r>
                        <a:rPr lang="en-US" b="true" sz="2840">
                          <a:solidFill>
                            <a:srgbClr val="000000"/>
                          </a:solidFill>
                          <a:latin typeface="Arial Bold"/>
                          <a:ea typeface="Arial Bold"/>
                          <a:cs typeface="Arial Bold"/>
                          <a:sym typeface="Arial Bold"/>
                        </a:rPr>
                        <a:t>Hora de inicio:</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3079"/>
                        </a:lnSpc>
                        <a:defRPr/>
                      </a:pP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715962">
                <a:tc>
                  <a:txBody>
                    <a:bodyPr anchor="t" rtlCol="false"/>
                    <a:lstStyle/>
                    <a:p>
                      <a:pPr algn="l">
                        <a:lnSpc>
                          <a:spcPts val="3408"/>
                        </a:lnSpc>
                        <a:defRPr/>
                      </a:pPr>
                      <a:r>
                        <a:rPr lang="en-US" b="true" sz="2840">
                          <a:solidFill>
                            <a:srgbClr val="000000"/>
                          </a:solidFill>
                          <a:latin typeface="Arial Bold"/>
                          <a:ea typeface="Arial Bold"/>
                          <a:cs typeface="Arial Bold"/>
                          <a:sym typeface="Arial Bold"/>
                        </a:rPr>
                        <a:t>Hora de fin:</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939"/>
                        </a:lnSpc>
                        <a:defRPr/>
                      </a:pP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715962">
                <a:tc>
                  <a:txBody>
                    <a:bodyPr anchor="t" rtlCol="false"/>
                    <a:lstStyle/>
                    <a:p>
                      <a:pPr algn="l">
                        <a:lnSpc>
                          <a:spcPts val="3408"/>
                        </a:lnSpc>
                        <a:defRPr/>
                      </a:pPr>
                      <a:r>
                        <a:rPr lang="en-US" b="true" sz="2840">
                          <a:solidFill>
                            <a:srgbClr val="000000"/>
                          </a:solidFill>
                          <a:latin typeface="Arial Bold"/>
                          <a:ea typeface="Arial Bold"/>
                          <a:cs typeface="Arial Bold"/>
                          <a:sym typeface="Arial Bold"/>
                        </a:rPr>
                        <a:t>Duración (min):</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940"/>
                        </a:lnSpc>
                        <a:defRPr/>
                      </a:pP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bl>
          </a:graphicData>
        </a:graphic>
      </p:graphicFrame>
      <p:grpSp>
        <p:nvGrpSpPr>
          <p:cNvPr name="Group 8" id="8"/>
          <p:cNvGrpSpPr/>
          <p:nvPr/>
        </p:nvGrpSpPr>
        <p:grpSpPr>
          <a:xfrm rot="0">
            <a:off x="6252075" y="4946275"/>
            <a:ext cx="6186450" cy="5129250"/>
            <a:chOff x="0" y="0"/>
            <a:chExt cx="8248600" cy="6839000"/>
          </a:xfrm>
        </p:grpSpPr>
        <p:sp>
          <p:nvSpPr>
            <p:cNvPr name="Freeform 9" id="9"/>
            <p:cNvSpPr/>
            <p:nvPr/>
          </p:nvSpPr>
          <p:spPr>
            <a:xfrm flipH="false" flipV="false" rot="0">
              <a:off x="0" y="0"/>
              <a:ext cx="8248650" cy="6838950"/>
            </a:xfrm>
            <a:custGeom>
              <a:avLst/>
              <a:gdLst/>
              <a:ahLst/>
              <a:cxnLst/>
              <a:rect r="r" b="b" t="t" l="l"/>
              <a:pathLst>
                <a:path h="6838950" w="8248650">
                  <a:moveTo>
                    <a:pt x="12700" y="0"/>
                  </a:moveTo>
                  <a:lnTo>
                    <a:pt x="8235950" y="0"/>
                  </a:lnTo>
                  <a:cubicBezTo>
                    <a:pt x="8242935" y="0"/>
                    <a:pt x="8248650" y="5715"/>
                    <a:pt x="8248650" y="12700"/>
                  </a:cubicBezTo>
                  <a:lnTo>
                    <a:pt x="8248650" y="6826250"/>
                  </a:lnTo>
                  <a:cubicBezTo>
                    <a:pt x="8248650" y="6833235"/>
                    <a:pt x="8242935" y="6838950"/>
                    <a:pt x="8235950" y="6838950"/>
                  </a:cubicBezTo>
                  <a:lnTo>
                    <a:pt x="12700" y="6838950"/>
                  </a:lnTo>
                  <a:cubicBezTo>
                    <a:pt x="5715" y="6838950"/>
                    <a:pt x="0" y="6833235"/>
                    <a:pt x="0" y="6826250"/>
                  </a:cubicBezTo>
                  <a:lnTo>
                    <a:pt x="0" y="12700"/>
                  </a:lnTo>
                  <a:cubicBezTo>
                    <a:pt x="0" y="5715"/>
                    <a:pt x="5715" y="0"/>
                    <a:pt x="12700" y="0"/>
                  </a:cubicBezTo>
                  <a:moveTo>
                    <a:pt x="12700" y="25400"/>
                  </a:moveTo>
                  <a:lnTo>
                    <a:pt x="12700" y="12700"/>
                  </a:lnTo>
                  <a:lnTo>
                    <a:pt x="25400" y="12700"/>
                  </a:lnTo>
                  <a:lnTo>
                    <a:pt x="25400" y="6826250"/>
                  </a:lnTo>
                  <a:lnTo>
                    <a:pt x="12700" y="6826250"/>
                  </a:lnTo>
                  <a:lnTo>
                    <a:pt x="12700" y="6813550"/>
                  </a:lnTo>
                  <a:lnTo>
                    <a:pt x="8235950" y="6813550"/>
                  </a:lnTo>
                  <a:lnTo>
                    <a:pt x="8235950" y="6826250"/>
                  </a:lnTo>
                  <a:lnTo>
                    <a:pt x="8223250" y="6826250"/>
                  </a:lnTo>
                  <a:lnTo>
                    <a:pt x="8223250" y="12700"/>
                  </a:lnTo>
                  <a:lnTo>
                    <a:pt x="8235950" y="12700"/>
                  </a:lnTo>
                  <a:lnTo>
                    <a:pt x="8235950" y="25400"/>
                  </a:lnTo>
                  <a:lnTo>
                    <a:pt x="12700" y="25400"/>
                  </a:lnTo>
                  <a:close/>
                </a:path>
              </a:pathLst>
            </a:custGeom>
            <a:solidFill>
              <a:srgbClr val="000000"/>
            </a:solidFill>
          </p:spPr>
        </p:sp>
      </p:grpSp>
      <p:grpSp>
        <p:nvGrpSpPr>
          <p:cNvPr name="Group 10" id="10"/>
          <p:cNvGrpSpPr/>
          <p:nvPr/>
        </p:nvGrpSpPr>
        <p:grpSpPr>
          <a:xfrm rot="0">
            <a:off x="12496775" y="4946275"/>
            <a:ext cx="5783850" cy="5129250"/>
            <a:chOff x="0" y="0"/>
            <a:chExt cx="7711800" cy="6839000"/>
          </a:xfrm>
        </p:grpSpPr>
        <p:sp>
          <p:nvSpPr>
            <p:cNvPr name="Freeform 11" id="11"/>
            <p:cNvSpPr/>
            <p:nvPr/>
          </p:nvSpPr>
          <p:spPr>
            <a:xfrm flipH="false" flipV="false" rot="0">
              <a:off x="0" y="0"/>
              <a:ext cx="7711821" cy="6838950"/>
            </a:xfrm>
            <a:custGeom>
              <a:avLst/>
              <a:gdLst/>
              <a:ahLst/>
              <a:cxnLst/>
              <a:rect r="r" b="b" t="t" l="l"/>
              <a:pathLst>
                <a:path h="6838950" w="7711821">
                  <a:moveTo>
                    <a:pt x="12700" y="0"/>
                  </a:moveTo>
                  <a:lnTo>
                    <a:pt x="7699121" y="0"/>
                  </a:lnTo>
                  <a:cubicBezTo>
                    <a:pt x="7706106" y="0"/>
                    <a:pt x="7711821" y="5715"/>
                    <a:pt x="7711821" y="12700"/>
                  </a:cubicBezTo>
                  <a:lnTo>
                    <a:pt x="7711821" y="6826250"/>
                  </a:lnTo>
                  <a:cubicBezTo>
                    <a:pt x="7711821" y="6833235"/>
                    <a:pt x="7706106" y="6838950"/>
                    <a:pt x="7699121" y="6838950"/>
                  </a:cubicBezTo>
                  <a:lnTo>
                    <a:pt x="12700" y="6838950"/>
                  </a:lnTo>
                  <a:cubicBezTo>
                    <a:pt x="5715" y="6838950"/>
                    <a:pt x="0" y="6833235"/>
                    <a:pt x="0" y="6826250"/>
                  </a:cubicBezTo>
                  <a:lnTo>
                    <a:pt x="0" y="12700"/>
                  </a:lnTo>
                  <a:cubicBezTo>
                    <a:pt x="0" y="5715"/>
                    <a:pt x="5715" y="0"/>
                    <a:pt x="12700" y="0"/>
                  </a:cubicBezTo>
                  <a:moveTo>
                    <a:pt x="12700" y="25400"/>
                  </a:moveTo>
                  <a:lnTo>
                    <a:pt x="12700" y="12700"/>
                  </a:lnTo>
                  <a:lnTo>
                    <a:pt x="25400" y="12700"/>
                  </a:lnTo>
                  <a:lnTo>
                    <a:pt x="25400" y="6826250"/>
                  </a:lnTo>
                  <a:lnTo>
                    <a:pt x="12700" y="6826250"/>
                  </a:lnTo>
                  <a:lnTo>
                    <a:pt x="12700" y="6813550"/>
                  </a:lnTo>
                  <a:lnTo>
                    <a:pt x="7699121" y="6813550"/>
                  </a:lnTo>
                  <a:lnTo>
                    <a:pt x="7699121" y="6826250"/>
                  </a:lnTo>
                  <a:lnTo>
                    <a:pt x="7686421" y="6826250"/>
                  </a:lnTo>
                  <a:lnTo>
                    <a:pt x="7686421" y="12700"/>
                  </a:lnTo>
                  <a:lnTo>
                    <a:pt x="7699121" y="12700"/>
                  </a:lnTo>
                  <a:lnTo>
                    <a:pt x="7699121" y="25400"/>
                  </a:lnTo>
                  <a:lnTo>
                    <a:pt x="12700" y="25400"/>
                  </a:lnTo>
                  <a:close/>
                </a:path>
              </a:pathLst>
            </a:custGeom>
            <a:solidFill>
              <a:srgbClr val="000000"/>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931814" y="6137643"/>
            <a:ext cx="1019508" cy="1019508"/>
            <a:chOff x="0" y="0"/>
            <a:chExt cx="1359344" cy="1359344"/>
          </a:xfrm>
        </p:grpSpPr>
        <p:grpSp>
          <p:nvGrpSpPr>
            <p:cNvPr name="Group 4" id="4"/>
            <p:cNvGrpSpPr/>
            <p:nvPr/>
          </p:nvGrpSpPr>
          <p:grpSpPr>
            <a:xfrm rot="0">
              <a:off x="0" y="0"/>
              <a:ext cx="1359344" cy="135934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6" id="6"/>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7" id="7"/>
            <p:cNvGrpSpPr/>
            <p:nvPr/>
          </p:nvGrpSpPr>
          <p:grpSpPr>
            <a:xfrm rot="0">
              <a:off x="58456" y="58456"/>
              <a:ext cx="1242432" cy="124243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9" id="9"/>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grpSp>
        <p:nvGrpSpPr>
          <p:cNvPr name="Group 10" id="10"/>
          <p:cNvGrpSpPr/>
          <p:nvPr/>
        </p:nvGrpSpPr>
        <p:grpSpPr>
          <a:xfrm rot="0">
            <a:off x="6440800" y="6137643"/>
            <a:ext cx="1019508" cy="1019508"/>
            <a:chOff x="0" y="0"/>
            <a:chExt cx="1359344" cy="1359344"/>
          </a:xfrm>
        </p:grpSpPr>
        <p:grpSp>
          <p:nvGrpSpPr>
            <p:cNvPr name="Group 11" id="11"/>
            <p:cNvGrpSpPr/>
            <p:nvPr/>
          </p:nvGrpSpPr>
          <p:grpSpPr>
            <a:xfrm rot="0">
              <a:off x="0" y="0"/>
              <a:ext cx="1359344" cy="13593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14" id="14"/>
            <p:cNvGrpSpPr/>
            <p:nvPr/>
          </p:nvGrpSpPr>
          <p:grpSpPr>
            <a:xfrm rot="0">
              <a:off x="58456" y="58456"/>
              <a:ext cx="1242432" cy="124243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16" id="16"/>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grpSp>
        <p:nvGrpSpPr>
          <p:cNvPr name="Group 17" id="17"/>
          <p:cNvGrpSpPr/>
          <p:nvPr/>
        </p:nvGrpSpPr>
        <p:grpSpPr>
          <a:xfrm rot="0">
            <a:off x="931814" y="7643424"/>
            <a:ext cx="1019508" cy="1019508"/>
            <a:chOff x="0" y="0"/>
            <a:chExt cx="1359344" cy="1359344"/>
          </a:xfrm>
        </p:grpSpPr>
        <p:grpSp>
          <p:nvGrpSpPr>
            <p:cNvPr name="Group 18" id="18"/>
            <p:cNvGrpSpPr/>
            <p:nvPr/>
          </p:nvGrpSpPr>
          <p:grpSpPr>
            <a:xfrm rot="0">
              <a:off x="0" y="0"/>
              <a:ext cx="1359344" cy="135934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20" id="20"/>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21" id="21"/>
            <p:cNvGrpSpPr/>
            <p:nvPr/>
          </p:nvGrpSpPr>
          <p:grpSpPr>
            <a:xfrm rot="0">
              <a:off x="58456" y="58456"/>
              <a:ext cx="1242432" cy="124243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23" id="23"/>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grpSp>
        <p:nvGrpSpPr>
          <p:cNvPr name="Group 24" id="24"/>
          <p:cNvGrpSpPr/>
          <p:nvPr/>
        </p:nvGrpSpPr>
        <p:grpSpPr>
          <a:xfrm rot="0">
            <a:off x="6440800" y="7643424"/>
            <a:ext cx="1019508" cy="1019508"/>
            <a:chOff x="0" y="0"/>
            <a:chExt cx="1359344" cy="1359344"/>
          </a:xfrm>
        </p:grpSpPr>
        <p:grpSp>
          <p:nvGrpSpPr>
            <p:cNvPr name="Group 25" id="25"/>
            <p:cNvGrpSpPr/>
            <p:nvPr/>
          </p:nvGrpSpPr>
          <p:grpSpPr>
            <a:xfrm rot="0">
              <a:off x="0" y="0"/>
              <a:ext cx="1359344" cy="135934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27" id="27"/>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28" id="28"/>
            <p:cNvGrpSpPr/>
            <p:nvPr/>
          </p:nvGrpSpPr>
          <p:grpSpPr>
            <a:xfrm rot="0">
              <a:off x="58456" y="58456"/>
              <a:ext cx="1242432" cy="1242432"/>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30" id="30"/>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sp>
        <p:nvSpPr>
          <p:cNvPr name="TextBox 31" id="31"/>
          <p:cNvSpPr txBox="true"/>
          <p:nvPr/>
        </p:nvSpPr>
        <p:spPr>
          <a:xfrm rot="0">
            <a:off x="1028700" y="4236126"/>
            <a:ext cx="4243656" cy="1025271"/>
          </a:xfrm>
          <a:prstGeom prst="rect">
            <a:avLst/>
          </a:prstGeom>
        </p:spPr>
        <p:txBody>
          <a:bodyPr anchor="t" rtlCol="false" tIns="0" lIns="0" bIns="0" rIns="0">
            <a:spAutoFit/>
          </a:bodyPr>
          <a:lstStyle/>
          <a:p>
            <a:pPr algn="l">
              <a:lnSpc>
                <a:spcPts val="7992"/>
              </a:lnSpc>
            </a:pPr>
            <a:r>
              <a:rPr lang="en-US" sz="7200">
                <a:solidFill>
                  <a:srgbClr val="F4F8FF"/>
                </a:solidFill>
                <a:latin typeface="League Spartan"/>
                <a:ea typeface="League Spartan"/>
                <a:cs typeface="League Spartan"/>
                <a:sym typeface="League Spartan"/>
              </a:rPr>
              <a:t>Agenda</a:t>
            </a:r>
          </a:p>
        </p:txBody>
      </p:sp>
      <p:grpSp>
        <p:nvGrpSpPr>
          <p:cNvPr name="Group 32" id="32"/>
          <p:cNvGrpSpPr/>
          <p:nvPr/>
        </p:nvGrpSpPr>
        <p:grpSpPr>
          <a:xfrm rot="0">
            <a:off x="11957533" y="6137643"/>
            <a:ext cx="1019508" cy="1019508"/>
            <a:chOff x="0" y="0"/>
            <a:chExt cx="1359344" cy="1359344"/>
          </a:xfrm>
        </p:grpSpPr>
        <p:grpSp>
          <p:nvGrpSpPr>
            <p:cNvPr name="Group 33" id="33"/>
            <p:cNvGrpSpPr/>
            <p:nvPr/>
          </p:nvGrpSpPr>
          <p:grpSpPr>
            <a:xfrm rot="0">
              <a:off x="0" y="0"/>
              <a:ext cx="1359344" cy="1359344"/>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35" id="35"/>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36" id="36"/>
            <p:cNvGrpSpPr/>
            <p:nvPr/>
          </p:nvGrpSpPr>
          <p:grpSpPr>
            <a:xfrm rot="0">
              <a:off x="58456" y="58456"/>
              <a:ext cx="1242432" cy="1242432"/>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38" id="38"/>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grpSp>
        <p:nvGrpSpPr>
          <p:cNvPr name="Group 39" id="39"/>
          <p:cNvGrpSpPr/>
          <p:nvPr/>
        </p:nvGrpSpPr>
        <p:grpSpPr>
          <a:xfrm rot="0">
            <a:off x="11957533" y="7643424"/>
            <a:ext cx="1019508" cy="1019508"/>
            <a:chOff x="0" y="0"/>
            <a:chExt cx="1359344" cy="1359344"/>
          </a:xfrm>
        </p:grpSpPr>
        <p:grpSp>
          <p:nvGrpSpPr>
            <p:cNvPr name="Group 40" id="40"/>
            <p:cNvGrpSpPr/>
            <p:nvPr/>
          </p:nvGrpSpPr>
          <p:grpSpPr>
            <a:xfrm rot="0">
              <a:off x="0" y="0"/>
              <a:ext cx="1359344" cy="135934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42" id="42"/>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43" id="43"/>
            <p:cNvGrpSpPr/>
            <p:nvPr/>
          </p:nvGrpSpPr>
          <p:grpSpPr>
            <a:xfrm rot="0">
              <a:off x="58456" y="58456"/>
              <a:ext cx="1242432" cy="1242432"/>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45" id="45"/>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sp>
        <p:nvSpPr>
          <p:cNvPr name="Freeform 46" id="46"/>
          <p:cNvSpPr/>
          <p:nvPr/>
        </p:nvSpPr>
        <p:spPr>
          <a:xfrm flipH="false" flipV="false" rot="0">
            <a:off x="9684203" y="731352"/>
            <a:ext cx="8603797" cy="3118877"/>
          </a:xfrm>
          <a:custGeom>
            <a:avLst/>
            <a:gdLst/>
            <a:ahLst/>
            <a:cxnLst/>
            <a:rect r="r" b="b" t="t" l="l"/>
            <a:pathLst>
              <a:path h="3118877" w="8603797">
                <a:moveTo>
                  <a:pt x="0" y="0"/>
                </a:moveTo>
                <a:lnTo>
                  <a:pt x="8603797" y="0"/>
                </a:lnTo>
                <a:lnTo>
                  <a:pt x="8603797" y="3118877"/>
                </a:lnTo>
                <a:lnTo>
                  <a:pt x="0" y="3118877"/>
                </a:lnTo>
                <a:lnTo>
                  <a:pt x="0" y="0"/>
                </a:lnTo>
                <a:close/>
              </a:path>
            </a:pathLst>
          </a:custGeom>
          <a:blipFill>
            <a:blip r:embed="rId3"/>
            <a:stretch>
              <a:fillRect l="0" t="0" r="0" b="0"/>
            </a:stretch>
          </a:blipFill>
          <a:ln cap="sq">
            <a:noFill/>
            <a:prstDash val="solid"/>
            <a:miter/>
          </a:ln>
        </p:spPr>
      </p:sp>
      <p:sp>
        <p:nvSpPr>
          <p:cNvPr name="TextBox 47" id="47"/>
          <p:cNvSpPr txBox="true"/>
          <p:nvPr/>
        </p:nvSpPr>
        <p:spPr>
          <a:xfrm rot="0">
            <a:off x="2129339" y="6631988"/>
            <a:ext cx="3425636" cy="334772"/>
          </a:xfrm>
          <a:prstGeom prst="rect">
            <a:avLst/>
          </a:prstGeom>
        </p:spPr>
        <p:txBody>
          <a:bodyPr anchor="t" rtlCol="false" tIns="0" lIns="0" bIns="0" rIns="0">
            <a:spAutoFit/>
          </a:bodyPr>
          <a:lstStyle/>
          <a:p>
            <a:pPr algn="l" marL="0" indent="0" lvl="0">
              <a:lnSpc>
                <a:spcPts val="2869"/>
              </a:lnSpc>
            </a:pPr>
            <a:r>
              <a:rPr lang="en-US" sz="1900">
                <a:solidFill>
                  <a:srgbClr val="F4F8FF"/>
                </a:solidFill>
                <a:latin typeface="League Spartan"/>
                <a:ea typeface="League Spartan"/>
                <a:cs typeface="League Spartan"/>
                <a:sym typeface="League Spartan"/>
              </a:rPr>
              <a:t>Dudas de la clase anterior</a:t>
            </a:r>
          </a:p>
        </p:txBody>
      </p:sp>
      <p:sp>
        <p:nvSpPr>
          <p:cNvPr name="TextBox 48" id="48"/>
          <p:cNvSpPr txBox="true"/>
          <p:nvPr/>
        </p:nvSpPr>
        <p:spPr>
          <a:xfrm rot="0">
            <a:off x="2129339" y="8127652"/>
            <a:ext cx="3658572" cy="334772"/>
          </a:xfrm>
          <a:prstGeom prst="rect">
            <a:avLst/>
          </a:prstGeom>
        </p:spPr>
        <p:txBody>
          <a:bodyPr anchor="t" rtlCol="false" tIns="0" lIns="0" bIns="0" rIns="0">
            <a:spAutoFit/>
          </a:bodyPr>
          <a:lstStyle/>
          <a:p>
            <a:pPr algn="l" marL="0" indent="0" lvl="0">
              <a:lnSpc>
                <a:spcPts val="2869"/>
              </a:lnSpc>
            </a:pPr>
            <a:r>
              <a:rPr lang="en-US" b="true" sz="1900">
                <a:solidFill>
                  <a:srgbClr val="F4F8FF"/>
                </a:solidFill>
                <a:latin typeface="League Spartan"/>
                <a:ea typeface="League Spartan"/>
                <a:cs typeface="League Spartan"/>
                <a:sym typeface="League Spartan"/>
              </a:rPr>
              <a:t>Exposiciones</a:t>
            </a:r>
          </a:p>
        </p:txBody>
      </p:sp>
      <p:sp>
        <p:nvSpPr>
          <p:cNvPr name="TextBox 49" id="49"/>
          <p:cNvSpPr txBox="true"/>
          <p:nvPr/>
        </p:nvSpPr>
        <p:spPr>
          <a:xfrm rot="0">
            <a:off x="7646072" y="6671402"/>
            <a:ext cx="3423056" cy="334772"/>
          </a:xfrm>
          <a:prstGeom prst="rect">
            <a:avLst/>
          </a:prstGeom>
        </p:spPr>
        <p:txBody>
          <a:bodyPr anchor="t" rtlCol="false" tIns="0" lIns="0" bIns="0" rIns="0">
            <a:spAutoFit/>
          </a:bodyPr>
          <a:lstStyle/>
          <a:p>
            <a:pPr algn="l" marL="0" indent="0" lvl="0">
              <a:lnSpc>
                <a:spcPts val="2869"/>
              </a:lnSpc>
            </a:pPr>
            <a:r>
              <a:rPr lang="en-US" b="true" sz="1900">
                <a:solidFill>
                  <a:srgbClr val="F4F8FF"/>
                </a:solidFill>
                <a:latin typeface="League Spartan"/>
                <a:ea typeface="League Spartan"/>
                <a:cs typeface="League Spartan"/>
                <a:sym typeface="League Spartan"/>
              </a:rPr>
              <a:t>Dudas de la práctica</a:t>
            </a:r>
          </a:p>
        </p:txBody>
      </p:sp>
      <p:sp>
        <p:nvSpPr>
          <p:cNvPr name="TextBox 50" id="50"/>
          <p:cNvSpPr txBox="true"/>
          <p:nvPr/>
        </p:nvSpPr>
        <p:spPr>
          <a:xfrm rot="0">
            <a:off x="7646072" y="8167066"/>
            <a:ext cx="3658572" cy="334772"/>
          </a:xfrm>
          <a:prstGeom prst="rect">
            <a:avLst/>
          </a:prstGeom>
        </p:spPr>
        <p:txBody>
          <a:bodyPr anchor="t" rtlCol="false" tIns="0" lIns="0" bIns="0" rIns="0">
            <a:spAutoFit/>
          </a:bodyPr>
          <a:lstStyle/>
          <a:p>
            <a:pPr algn="l" marL="0" indent="0" lvl="0">
              <a:lnSpc>
                <a:spcPts val="2869"/>
              </a:lnSpc>
            </a:pPr>
            <a:r>
              <a:rPr lang="en-US" b="true" sz="1900">
                <a:solidFill>
                  <a:srgbClr val="F4F8FF"/>
                </a:solidFill>
                <a:latin typeface="League Spartan"/>
                <a:ea typeface="League Spartan"/>
                <a:cs typeface="League Spartan"/>
                <a:sym typeface="League Spartan"/>
              </a:rPr>
              <a:t>IA y Rekognition</a:t>
            </a:r>
          </a:p>
        </p:txBody>
      </p:sp>
      <p:sp>
        <p:nvSpPr>
          <p:cNvPr name="TextBox 51" id="51"/>
          <p:cNvSpPr txBox="true"/>
          <p:nvPr/>
        </p:nvSpPr>
        <p:spPr>
          <a:xfrm rot="0">
            <a:off x="13302405" y="8118790"/>
            <a:ext cx="3658572" cy="334772"/>
          </a:xfrm>
          <a:prstGeom prst="rect">
            <a:avLst/>
          </a:prstGeom>
        </p:spPr>
        <p:txBody>
          <a:bodyPr anchor="t" rtlCol="false" tIns="0" lIns="0" bIns="0" rIns="0">
            <a:spAutoFit/>
          </a:bodyPr>
          <a:lstStyle/>
          <a:p>
            <a:pPr algn="l" marL="0" indent="0" lvl="0">
              <a:lnSpc>
                <a:spcPts val="2869"/>
              </a:lnSpc>
            </a:pPr>
            <a:r>
              <a:rPr lang="en-US" b="true" sz="1900">
                <a:solidFill>
                  <a:srgbClr val="F4F8FF"/>
                </a:solidFill>
                <a:latin typeface="League Spartan"/>
                <a:ea typeface="League Spartan"/>
                <a:cs typeface="League Spartan"/>
                <a:sym typeface="League Spartan"/>
              </a:rPr>
              <a:t>Ejemplos Prácticos y HT</a:t>
            </a:r>
          </a:p>
        </p:txBody>
      </p:sp>
      <p:sp>
        <p:nvSpPr>
          <p:cNvPr name="TextBox 52" id="52"/>
          <p:cNvSpPr txBox="true"/>
          <p:nvPr/>
        </p:nvSpPr>
        <p:spPr>
          <a:xfrm rot="0">
            <a:off x="13265804" y="6686678"/>
            <a:ext cx="3695172" cy="334772"/>
          </a:xfrm>
          <a:prstGeom prst="rect">
            <a:avLst/>
          </a:prstGeom>
        </p:spPr>
        <p:txBody>
          <a:bodyPr anchor="t" rtlCol="false" tIns="0" lIns="0" bIns="0" rIns="0">
            <a:spAutoFit/>
          </a:bodyPr>
          <a:lstStyle/>
          <a:p>
            <a:pPr algn="l" marL="0" indent="0" lvl="0">
              <a:lnSpc>
                <a:spcPts val="2869"/>
              </a:lnSpc>
            </a:pPr>
            <a:r>
              <a:rPr lang="en-US" b="true" sz="1900">
                <a:solidFill>
                  <a:srgbClr val="F4F8FF"/>
                </a:solidFill>
                <a:latin typeface="League Spartan"/>
                <a:ea typeface="League Spartan"/>
                <a:cs typeface="League Spartan"/>
                <a:sym typeface="League Spartan"/>
              </a:rPr>
              <a:t>Aviso Foro #5</a:t>
            </a:r>
          </a:p>
        </p:txBody>
      </p:sp>
      <p:sp>
        <p:nvSpPr>
          <p:cNvPr name="TextBox 53" id="53"/>
          <p:cNvSpPr txBox="true"/>
          <p:nvPr/>
        </p:nvSpPr>
        <p:spPr>
          <a:xfrm rot="0">
            <a:off x="1124738" y="6453045"/>
            <a:ext cx="623601" cy="592543"/>
          </a:xfrm>
          <a:prstGeom prst="rect">
            <a:avLst/>
          </a:prstGeom>
        </p:spPr>
        <p:txBody>
          <a:bodyPr anchor="t" rtlCol="false" tIns="0" lIns="0" bIns="0" rIns="0">
            <a:spAutoFit/>
          </a:bodyPr>
          <a:lstStyle/>
          <a:p>
            <a:pPr algn="ctr" marL="0" indent="0" lvl="0">
              <a:lnSpc>
                <a:spcPts val="4494"/>
              </a:lnSpc>
              <a:spcBef>
                <a:spcPct val="0"/>
              </a:spcBef>
            </a:pPr>
            <a:r>
              <a:rPr lang="en-US" b="true" sz="4633" strike="noStrike" u="none">
                <a:solidFill>
                  <a:srgbClr val="F4F8FF"/>
                </a:solidFill>
                <a:latin typeface="League Spartan"/>
                <a:ea typeface="League Spartan"/>
                <a:cs typeface="League Spartan"/>
                <a:sym typeface="League Spartan"/>
              </a:rPr>
              <a:t>1 </a:t>
            </a:r>
          </a:p>
        </p:txBody>
      </p:sp>
      <p:sp>
        <p:nvSpPr>
          <p:cNvPr name="TextBox 54" id="54"/>
          <p:cNvSpPr txBox="true"/>
          <p:nvPr/>
        </p:nvSpPr>
        <p:spPr>
          <a:xfrm rot="0">
            <a:off x="1125579" y="7909295"/>
            <a:ext cx="623601" cy="592543"/>
          </a:xfrm>
          <a:prstGeom prst="rect">
            <a:avLst/>
          </a:prstGeom>
        </p:spPr>
        <p:txBody>
          <a:bodyPr anchor="t" rtlCol="false" tIns="0" lIns="0" bIns="0" rIns="0">
            <a:spAutoFit/>
          </a:bodyPr>
          <a:lstStyle/>
          <a:p>
            <a:pPr algn="ctr" marL="0" indent="0" lvl="0">
              <a:lnSpc>
                <a:spcPts val="4494"/>
              </a:lnSpc>
              <a:spcBef>
                <a:spcPct val="0"/>
              </a:spcBef>
            </a:pPr>
            <a:r>
              <a:rPr lang="en-US" b="true" sz="4633">
                <a:solidFill>
                  <a:srgbClr val="F4F8FF"/>
                </a:solidFill>
                <a:latin typeface="League Spartan"/>
                <a:ea typeface="League Spartan"/>
                <a:cs typeface="League Spartan"/>
                <a:sym typeface="League Spartan"/>
              </a:rPr>
              <a:t>4</a:t>
            </a:r>
          </a:p>
        </p:txBody>
      </p:sp>
      <p:sp>
        <p:nvSpPr>
          <p:cNvPr name="TextBox 55" id="55"/>
          <p:cNvSpPr txBox="true"/>
          <p:nvPr/>
        </p:nvSpPr>
        <p:spPr>
          <a:xfrm rot="0">
            <a:off x="6638753" y="6453045"/>
            <a:ext cx="623601" cy="592543"/>
          </a:xfrm>
          <a:prstGeom prst="rect">
            <a:avLst/>
          </a:prstGeom>
        </p:spPr>
        <p:txBody>
          <a:bodyPr anchor="t" rtlCol="false" tIns="0" lIns="0" bIns="0" rIns="0">
            <a:spAutoFit/>
          </a:bodyPr>
          <a:lstStyle/>
          <a:p>
            <a:pPr algn="ctr" marL="0" indent="0" lvl="0">
              <a:lnSpc>
                <a:spcPts val="4494"/>
              </a:lnSpc>
              <a:spcBef>
                <a:spcPct val="0"/>
              </a:spcBef>
            </a:pPr>
            <a:r>
              <a:rPr lang="en-US" b="true" sz="4633">
                <a:solidFill>
                  <a:srgbClr val="F4F8FF"/>
                </a:solidFill>
                <a:latin typeface="League Spartan"/>
                <a:ea typeface="League Spartan"/>
                <a:cs typeface="League Spartan"/>
                <a:sym typeface="League Spartan"/>
              </a:rPr>
              <a:t>2</a:t>
            </a:r>
          </a:p>
        </p:txBody>
      </p:sp>
      <p:sp>
        <p:nvSpPr>
          <p:cNvPr name="TextBox 56" id="56"/>
          <p:cNvSpPr txBox="true"/>
          <p:nvPr/>
        </p:nvSpPr>
        <p:spPr>
          <a:xfrm rot="0">
            <a:off x="6638753" y="7948708"/>
            <a:ext cx="623601" cy="592543"/>
          </a:xfrm>
          <a:prstGeom prst="rect">
            <a:avLst/>
          </a:prstGeom>
        </p:spPr>
        <p:txBody>
          <a:bodyPr anchor="t" rtlCol="false" tIns="0" lIns="0" bIns="0" rIns="0">
            <a:spAutoFit/>
          </a:bodyPr>
          <a:lstStyle/>
          <a:p>
            <a:pPr algn="ctr" marL="0" indent="0" lvl="0">
              <a:lnSpc>
                <a:spcPts val="4494"/>
              </a:lnSpc>
              <a:spcBef>
                <a:spcPct val="0"/>
              </a:spcBef>
            </a:pPr>
            <a:r>
              <a:rPr lang="en-US" b="true" sz="4633">
                <a:solidFill>
                  <a:srgbClr val="F4F8FF"/>
                </a:solidFill>
                <a:latin typeface="League Spartan"/>
                <a:ea typeface="League Spartan"/>
                <a:cs typeface="League Spartan"/>
                <a:sym typeface="League Spartan"/>
              </a:rPr>
              <a:t>5</a:t>
            </a:r>
          </a:p>
        </p:txBody>
      </p:sp>
      <p:sp>
        <p:nvSpPr>
          <p:cNvPr name="TextBox 57" id="57"/>
          <p:cNvSpPr txBox="true"/>
          <p:nvPr/>
        </p:nvSpPr>
        <p:spPr>
          <a:xfrm rot="0">
            <a:off x="12164454" y="6453045"/>
            <a:ext cx="623601" cy="592543"/>
          </a:xfrm>
          <a:prstGeom prst="rect">
            <a:avLst/>
          </a:prstGeom>
        </p:spPr>
        <p:txBody>
          <a:bodyPr anchor="t" rtlCol="false" tIns="0" lIns="0" bIns="0" rIns="0">
            <a:spAutoFit/>
          </a:bodyPr>
          <a:lstStyle/>
          <a:p>
            <a:pPr algn="ctr" marL="0" indent="0" lvl="0">
              <a:lnSpc>
                <a:spcPts val="4494"/>
              </a:lnSpc>
              <a:spcBef>
                <a:spcPct val="0"/>
              </a:spcBef>
            </a:pPr>
            <a:r>
              <a:rPr lang="en-US" b="true" sz="4633">
                <a:solidFill>
                  <a:srgbClr val="F4F8FF"/>
                </a:solidFill>
                <a:latin typeface="League Spartan"/>
                <a:ea typeface="League Spartan"/>
                <a:cs typeface="League Spartan"/>
                <a:sym typeface="League Spartan"/>
              </a:rPr>
              <a:t>3</a:t>
            </a:r>
          </a:p>
        </p:txBody>
      </p:sp>
      <p:sp>
        <p:nvSpPr>
          <p:cNvPr name="TextBox 58" id="58"/>
          <p:cNvSpPr txBox="true"/>
          <p:nvPr/>
        </p:nvSpPr>
        <p:spPr>
          <a:xfrm rot="0">
            <a:off x="12164454" y="7948708"/>
            <a:ext cx="623601" cy="592543"/>
          </a:xfrm>
          <a:prstGeom prst="rect">
            <a:avLst/>
          </a:prstGeom>
        </p:spPr>
        <p:txBody>
          <a:bodyPr anchor="t" rtlCol="false" tIns="0" lIns="0" bIns="0" rIns="0">
            <a:spAutoFit/>
          </a:bodyPr>
          <a:lstStyle/>
          <a:p>
            <a:pPr algn="ctr" marL="0" indent="0" lvl="0">
              <a:lnSpc>
                <a:spcPts val="4494"/>
              </a:lnSpc>
              <a:spcBef>
                <a:spcPct val="0"/>
              </a:spcBef>
            </a:pPr>
            <a:r>
              <a:rPr lang="en-US" b="true" sz="4633">
                <a:solidFill>
                  <a:srgbClr val="F4F8FF"/>
                </a:solidFill>
                <a:latin typeface="League Spartan"/>
                <a:ea typeface="League Spartan"/>
                <a:cs typeface="League Spartan"/>
                <a:sym typeface="League Spartan"/>
              </a:rPr>
              <a:t>6</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2316829" y="4118229"/>
            <a:ext cx="13654342" cy="1025271"/>
          </a:xfrm>
          <a:prstGeom prst="rect">
            <a:avLst/>
          </a:prstGeom>
        </p:spPr>
        <p:txBody>
          <a:bodyPr anchor="t" rtlCol="false" tIns="0" lIns="0" bIns="0" rIns="0">
            <a:spAutoFit/>
          </a:bodyPr>
          <a:lstStyle/>
          <a:p>
            <a:pPr algn="ctr">
              <a:lnSpc>
                <a:spcPts val="7992"/>
              </a:lnSpc>
            </a:pPr>
            <a:r>
              <a:rPr lang="en-US" sz="7200">
                <a:solidFill>
                  <a:srgbClr val="F4F8FF"/>
                </a:solidFill>
                <a:latin typeface="League Spartan"/>
                <a:ea typeface="League Spartan"/>
                <a:cs typeface="League Spartan"/>
                <a:sym typeface="League Spartan"/>
              </a:rPr>
              <a:t>Dudas de la clase anterior</a:t>
            </a:r>
          </a:p>
        </p:txBody>
      </p:sp>
      <p:sp>
        <p:nvSpPr>
          <p:cNvPr name="Freeform 4" id="4"/>
          <p:cNvSpPr/>
          <p:nvPr/>
        </p:nvSpPr>
        <p:spPr>
          <a:xfrm flipH="false" flipV="false" rot="0">
            <a:off x="2170413" y="6642344"/>
            <a:ext cx="16117587" cy="5842625"/>
          </a:xfrm>
          <a:custGeom>
            <a:avLst/>
            <a:gdLst/>
            <a:ahLst/>
            <a:cxnLst/>
            <a:rect r="r" b="b" t="t" l="l"/>
            <a:pathLst>
              <a:path h="5842625" w="16117587">
                <a:moveTo>
                  <a:pt x="0" y="0"/>
                </a:moveTo>
                <a:lnTo>
                  <a:pt x="16117587" y="0"/>
                </a:lnTo>
                <a:lnTo>
                  <a:pt x="16117587" y="5842626"/>
                </a:lnTo>
                <a:lnTo>
                  <a:pt x="0" y="5842626"/>
                </a:lnTo>
                <a:lnTo>
                  <a:pt x="0" y="0"/>
                </a:lnTo>
                <a:close/>
              </a:path>
            </a:pathLst>
          </a:custGeom>
          <a:blipFill>
            <a:blip r:embed="rId3"/>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2316829" y="4118229"/>
            <a:ext cx="13654342" cy="1025271"/>
          </a:xfrm>
          <a:prstGeom prst="rect">
            <a:avLst/>
          </a:prstGeom>
        </p:spPr>
        <p:txBody>
          <a:bodyPr anchor="t" rtlCol="false" tIns="0" lIns="0" bIns="0" rIns="0">
            <a:spAutoFit/>
          </a:bodyPr>
          <a:lstStyle/>
          <a:p>
            <a:pPr algn="ctr">
              <a:lnSpc>
                <a:spcPts val="7992"/>
              </a:lnSpc>
            </a:pPr>
            <a:r>
              <a:rPr lang="en-US" sz="7200">
                <a:solidFill>
                  <a:srgbClr val="F4F8FF"/>
                </a:solidFill>
                <a:latin typeface="League Spartan"/>
                <a:ea typeface="League Spartan"/>
                <a:cs typeface="League Spartan"/>
                <a:sym typeface="League Spartan"/>
              </a:rPr>
              <a:t>Dudas de la practica</a:t>
            </a:r>
          </a:p>
        </p:txBody>
      </p:sp>
      <p:sp>
        <p:nvSpPr>
          <p:cNvPr name="Freeform 4" id="4"/>
          <p:cNvSpPr/>
          <p:nvPr/>
        </p:nvSpPr>
        <p:spPr>
          <a:xfrm flipH="false" flipV="false" rot="0">
            <a:off x="2170413" y="6642344"/>
            <a:ext cx="16117587" cy="5842625"/>
          </a:xfrm>
          <a:custGeom>
            <a:avLst/>
            <a:gdLst/>
            <a:ahLst/>
            <a:cxnLst/>
            <a:rect r="r" b="b" t="t" l="l"/>
            <a:pathLst>
              <a:path h="5842625" w="16117587">
                <a:moveTo>
                  <a:pt x="0" y="0"/>
                </a:moveTo>
                <a:lnTo>
                  <a:pt x="16117587" y="0"/>
                </a:lnTo>
                <a:lnTo>
                  <a:pt x="16117587" y="5842626"/>
                </a:lnTo>
                <a:lnTo>
                  <a:pt x="0" y="5842626"/>
                </a:lnTo>
                <a:lnTo>
                  <a:pt x="0" y="0"/>
                </a:lnTo>
                <a:close/>
              </a:path>
            </a:pathLst>
          </a:custGeom>
          <a:blipFill>
            <a:blip r:embed="rId3"/>
            <a:stretch>
              <a:fillRect l="0" t="0" r="0" b="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1006221">
            <a:off x="13816106" y="543869"/>
            <a:ext cx="4896624" cy="2058127"/>
          </a:xfrm>
          <a:custGeom>
            <a:avLst/>
            <a:gdLst/>
            <a:ahLst/>
            <a:cxnLst/>
            <a:rect r="r" b="b" t="t" l="l"/>
            <a:pathLst>
              <a:path h="2058127" w="4896624">
                <a:moveTo>
                  <a:pt x="4896624" y="0"/>
                </a:moveTo>
                <a:lnTo>
                  <a:pt x="0" y="0"/>
                </a:lnTo>
                <a:lnTo>
                  <a:pt x="0" y="2058127"/>
                </a:lnTo>
                <a:lnTo>
                  <a:pt x="4896624" y="2058127"/>
                </a:lnTo>
                <a:lnTo>
                  <a:pt x="4896624" y="0"/>
                </a:lnTo>
                <a:close/>
              </a:path>
            </a:pathLst>
          </a:custGeom>
          <a:blipFill>
            <a:blip r:embed="rId3"/>
            <a:stretch>
              <a:fillRect l="0" t="-91813" r="-96672" b="-119351"/>
            </a:stretch>
          </a:blipFill>
          <a:ln cap="sq">
            <a:noFill/>
            <a:prstDash val="solid"/>
            <a:miter/>
          </a:ln>
        </p:spPr>
      </p:sp>
      <p:sp>
        <p:nvSpPr>
          <p:cNvPr name="TextBox 4" id="4"/>
          <p:cNvSpPr txBox="true"/>
          <p:nvPr/>
        </p:nvSpPr>
        <p:spPr>
          <a:xfrm rot="0">
            <a:off x="3883229" y="1093635"/>
            <a:ext cx="10521542" cy="1025271"/>
          </a:xfrm>
          <a:prstGeom prst="rect">
            <a:avLst/>
          </a:prstGeom>
        </p:spPr>
        <p:txBody>
          <a:bodyPr anchor="t" rtlCol="false" tIns="0" lIns="0" bIns="0" rIns="0">
            <a:spAutoFit/>
          </a:bodyPr>
          <a:lstStyle/>
          <a:p>
            <a:pPr algn="ctr">
              <a:lnSpc>
                <a:spcPts val="7992"/>
              </a:lnSpc>
            </a:pPr>
            <a:r>
              <a:rPr lang="en-US" sz="7200">
                <a:solidFill>
                  <a:srgbClr val="F4F8FF"/>
                </a:solidFill>
                <a:latin typeface="League Spartan"/>
                <a:ea typeface="League Spartan"/>
                <a:cs typeface="League Spartan"/>
                <a:sym typeface="League Spartan"/>
              </a:rPr>
              <a:t>Inteligencia Artificial</a:t>
            </a:r>
          </a:p>
        </p:txBody>
      </p:sp>
      <p:sp>
        <p:nvSpPr>
          <p:cNvPr name="Freeform 5" id="5"/>
          <p:cNvSpPr/>
          <p:nvPr/>
        </p:nvSpPr>
        <p:spPr>
          <a:xfrm flipH="true" flipV="false" rot="-516574">
            <a:off x="-1144749" y="7964341"/>
            <a:ext cx="5606335" cy="2867047"/>
          </a:xfrm>
          <a:custGeom>
            <a:avLst/>
            <a:gdLst/>
            <a:ahLst/>
            <a:cxnLst/>
            <a:rect r="r" b="b" t="t" l="l"/>
            <a:pathLst>
              <a:path h="2867047" w="5606335">
                <a:moveTo>
                  <a:pt x="5606335" y="0"/>
                </a:moveTo>
                <a:lnTo>
                  <a:pt x="0" y="0"/>
                </a:lnTo>
                <a:lnTo>
                  <a:pt x="0" y="2867046"/>
                </a:lnTo>
                <a:lnTo>
                  <a:pt x="5606335" y="2867046"/>
                </a:lnTo>
                <a:lnTo>
                  <a:pt x="5606335" y="0"/>
                </a:lnTo>
                <a:close/>
              </a:path>
            </a:pathLst>
          </a:custGeom>
          <a:blipFill>
            <a:blip r:embed="rId3"/>
            <a:stretch>
              <a:fillRect l="-104139" t="-121970" r="0" b="-43485"/>
            </a:stretch>
          </a:blipFill>
        </p:spPr>
      </p:sp>
      <p:sp>
        <p:nvSpPr>
          <p:cNvPr name="Freeform 6" id="6"/>
          <p:cNvSpPr/>
          <p:nvPr/>
        </p:nvSpPr>
        <p:spPr>
          <a:xfrm flipH="false" flipV="false" rot="0">
            <a:off x="4821797" y="2726142"/>
            <a:ext cx="8644405" cy="4834717"/>
          </a:xfrm>
          <a:custGeom>
            <a:avLst/>
            <a:gdLst/>
            <a:ahLst/>
            <a:cxnLst/>
            <a:rect r="r" b="b" t="t" l="l"/>
            <a:pathLst>
              <a:path h="4834717" w="8644405">
                <a:moveTo>
                  <a:pt x="0" y="0"/>
                </a:moveTo>
                <a:lnTo>
                  <a:pt x="8644406" y="0"/>
                </a:lnTo>
                <a:lnTo>
                  <a:pt x="8644406" y="4834716"/>
                </a:lnTo>
                <a:lnTo>
                  <a:pt x="0" y="4834716"/>
                </a:lnTo>
                <a:lnTo>
                  <a:pt x="0" y="0"/>
                </a:lnTo>
                <a:close/>
              </a:path>
            </a:pathLst>
          </a:custGeom>
          <a:blipFill>
            <a:blip r:embed="rId4"/>
            <a:stretch>
              <a:fillRect l="0" t="0" r="-1251" b="-1251"/>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303143" y="2361594"/>
            <a:ext cx="8495337" cy="1428750"/>
          </a:xfrm>
          <a:prstGeom prst="rect">
            <a:avLst/>
          </a:prstGeom>
        </p:spPr>
        <p:txBody>
          <a:bodyPr anchor="t" rtlCol="false" tIns="0" lIns="0" bIns="0" rIns="0">
            <a:spAutoFit/>
          </a:bodyPr>
          <a:lstStyle/>
          <a:p>
            <a:pPr algn="l">
              <a:lnSpc>
                <a:spcPts val="5550"/>
              </a:lnSpc>
            </a:pPr>
            <a:r>
              <a:rPr lang="en-US" sz="5000">
                <a:solidFill>
                  <a:srgbClr val="F4F8FF"/>
                </a:solidFill>
                <a:latin typeface="League Spartan"/>
                <a:ea typeface="League Spartan"/>
                <a:cs typeface="League Spartan"/>
                <a:sym typeface="League Spartan"/>
              </a:rPr>
              <a:t>¿Que es la inteligencia artificial?</a:t>
            </a:r>
          </a:p>
        </p:txBody>
      </p:sp>
      <p:sp>
        <p:nvSpPr>
          <p:cNvPr name="TextBox 4" id="4"/>
          <p:cNvSpPr txBox="true"/>
          <p:nvPr/>
        </p:nvSpPr>
        <p:spPr>
          <a:xfrm rot="0">
            <a:off x="1303143" y="4147503"/>
            <a:ext cx="8785924" cy="1925320"/>
          </a:xfrm>
          <a:prstGeom prst="rect">
            <a:avLst/>
          </a:prstGeom>
        </p:spPr>
        <p:txBody>
          <a:bodyPr anchor="t" rtlCol="false" tIns="0" lIns="0" bIns="0" rIns="0">
            <a:spAutoFit/>
          </a:bodyPr>
          <a:lstStyle/>
          <a:p>
            <a:pPr algn="just" marL="0" indent="0" lvl="0">
              <a:lnSpc>
                <a:spcPts val="3140"/>
              </a:lnSpc>
            </a:pPr>
            <a:r>
              <a:rPr lang="en-US" b="true" sz="2000">
                <a:solidFill>
                  <a:srgbClr val="FFFFFF"/>
                </a:solidFill>
                <a:latin typeface="Montserrat Medium"/>
                <a:ea typeface="Montserrat Medium"/>
                <a:cs typeface="Montserrat Medium"/>
                <a:sym typeface="Montserrat Medium"/>
              </a:rPr>
              <a:t>La inteligencia artificial es la inteligencia llevada a cabo por máquinas. En ciencias de la computación, una máquina «inteligente» ideal es un agente flexible que percibe su entorno y lleva a cabo acciones que maximicen sus posibilidades de éxito en algún objetivo o tarea.</a:t>
            </a:r>
          </a:p>
        </p:txBody>
      </p:sp>
      <p:sp>
        <p:nvSpPr>
          <p:cNvPr name="Freeform 5" id="5"/>
          <p:cNvSpPr/>
          <p:nvPr/>
        </p:nvSpPr>
        <p:spPr>
          <a:xfrm flipH="false" flipV="false" rot="0">
            <a:off x="12244920" y="291913"/>
            <a:ext cx="5422335" cy="9995087"/>
          </a:xfrm>
          <a:custGeom>
            <a:avLst/>
            <a:gdLst/>
            <a:ahLst/>
            <a:cxnLst/>
            <a:rect r="r" b="b" t="t" l="l"/>
            <a:pathLst>
              <a:path h="9995087" w="5422335">
                <a:moveTo>
                  <a:pt x="0" y="0"/>
                </a:moveTo>
                <a:lnTo>
                  <a:pt x="5422335" y="0"/>
                </a:lnTo>
                <a:lnTo>
                  <a:pt x="5422335" y="9995087"/>
                </a:lnTo>
                <a:lnTo>
                  <a:pt x="0" y="9995087"/>
                </a:lnTo>
                <a:lnTo>
                  <a:pt x="0" y="0"/>
                </a:lnTo>
                <a:close/>
              </a:path>
            </a:pathLst>
          </a:custGeom>
          <a:blipFill>
            <a:blip r:embed="rId3"/>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028700" y="1028700"/>
            <a:ext cx="7179287" cy="8229600"/>
            <a:chOff x="0" y="0"/>
            <a:chExt cx="9572382" cy="10972800"/>
          </a:xfrm>
        </p:grpSpPr>
        <p:pic>
          <p:nvPicPr>
            <p:cNvPr name="Picture 4" id="4"/>
            <p:cNvPicPr>
              <a:picLocks noChangeAspect="true"/>
            </p:cNvPicPr>
            <p:nvPr/>
          </p:nvPicPr>
          <p:blipFill>
            <a:blip r:embed="rId3"/>
            <a:srcRect l="46557" t="22800" r="13034" b="0"/>
            <a:stretch>
              <a:fillRect/>
            </a:stretch>
          </p:blipFill>
          <p:spPr>
            <a:xfrm flipH="false" flipV="false">
              <a:off x="0" y="0"/>
              <a:ext cx="9572382" cy="10972800"/>
            </a:xfrm>
            <a:prstGeom prst="rect">
              <a:avLst/>
            </a:prstGeom>
          </p:spPr>
        </p:pic>
      </p:grpSp>
      <p:sp>
        <p:nvSpPr>
          <p:cNvPr name="TextBox 5" id="5"/>
          <p:cNvSpPr txBox="true"/>
          <p:nvPr/>
        </p:nvSpPr>
        <p:spPr>
          <a:xfrm rot="0">
            <a:off x="9288677" y="1325905"/>
            <a:ext cx="7762760" cy="771525"/>
          </a:xfrm>
          <a:prstGeom prst="rect">
            <a:avLst/>
          </a:prstGeom>
        </p:spPr>
        <p:txBody>
          <a:bodyPr anchor="t" rtlCol="false" tIns="0" lIns="0" bIns="0" rIns="0">
            <a:spAutoFit/>
          </a:bodyPr>
          <a:lstStyle/>
          <a:p>
            <a:pPr algn="l" marL="0" indent="0" lvl="0">
              <a:lnSpc>
                <a:spcPts val="6000"/>
              </a:lnSpc>
              <a:spcBef>
                <a:spcPct val="0"/>
              </a:spcBef>
            </a:pPr>
            <a:r>
              <a:rPr lang="en-US" b="true" sz="5000">
                <a:solidFill>
                  <a:srgbClr val="FFFFFF"/>
                </a:solidFill>
                <a:latin typeface="League Spartan"/>
                <a:ea typeface="League Spartan"/>
                <a:cs typeface="League Spartan"/>
                <a:sym typeface="League Spartan"/>
              </a:rPr>
              <a:t>¿Cómo funciona?</a:t>
            </a:r>
          </a:p>
        </p:txBody>
      </p:sp>
      <p:sp>
        <p:nvSpPr>
          <p:cNvPr name="TextBox 6" id="6"/>
          <p:cNvSpPr txBox="true"/>
          <p:nvPr/>
        </p:nvSpPr>
        <p:spPr>
          <a:xfrm rot="0">
            <a:off x="9288677" y="2904193"/>
            <a:ext cx="7762760" cy="3096895"/>
          </a:xfrm>
          <a:prstGeom prst="rect">
            <a:avLst/>
          </a:prstGeom>
        </p:spPr>
        <p:txBody>
          <a:bodyPr anchor="t" rtlCol="false" tIns="0" lIns="0" bIns="0" rIns="0">
            <a:spAutoFit/>
          </a:bodyPr>
          <a:lstStyle/>
          <a:p>
            <a:pPr algn="l" marL="0" indent="0" lvl="0">
              <a:lnSpc>
                <a:spcPts val="3140"/>
              </a:lnSpc>
              <a:spcBef>
                <a:spcPct val="0"/>
              </a:spcBef>
            </a:pPr>
            <a:r>
              <a:rPr lang="en-US" sz="2000">
                <a:solidFill>
                  <a:srgbClr val="FFFFFF"/>
                </a:solidFill>
                <a:latin typeface="Montserrat"/>
                <a:ea typeface="Montserrat"/>
                <a:cs typeface="Montserrat"/>
                <a:sym typeface="Montserrat"/>
              </a:rPr>
              <a:t>Las IAs utilizan algoritmos y modelos matemáticos para procesar grandes cantidades de datos y tomar decisiones basadas en patrones y reglas establecidas a través del aprendizaje automático, que es la capacidad de una máquina de aprender de forma autónoma a partir de datos sin ser programada específicamente para eso. De esta manera la IA puede mejorar su precisión y eficiencia con el tiempo.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61437" y="-132583"/>
            <a:ext cx="8016583" cy="5463621"/>
            <a:chOff x="0" y="0"/>
            <a:chExt cx="10688778" cy="7284827"/>
          </a:xfrm>
        </p:grpSpPr>
        <p:pic>
          <p:nvPicPr>
            <p:cNvPr name="Picture 4" id="4"/>
            <p:cNvPicPr>
              <a:picLocks noChangeAspect="true"/>
            </p:cNvPicPr>
            <p:nvPr/>
          </p:nvPicPr>
          <p:blipFill>
            <a:blip r:embed="rId3"/>
            <a:srcRect l="14945" t="6939" r="0" b="6109"/>
            <a:stretch>
              <a:fillRect/>
            </a:stretch>
          </p:blipFill>
          <p:spPr>
            <a:xfrm flipH="false" flipV="false">
              <a:off x="0" y="0"/>
              <a:ext cx="10688778" cy="7284827"/>
            </a:xfrm>
            <a:prstGeom prst="rect">
              <a:avLst/>
            </a:prstGeom>
          </p:spPr>
        </p:pic>
      </p:grpSp>
      <p:grpSp>
        <p:nvGrpSpPr>
          <p:cNvPr name="Group 5" id="5"/>
          <p:cNvGrpSpPr/>
          <p:nvPr/>
        </p:nvGrpSpPr>
        <p:grpSpPr>
          <a:xfrm rot="0">
            <a:off x="0" y="5331038"/>
            <a:ext cx="7855147" cy="5281354"/>
            <a:chOff x="0" y="0"/>
            <a:chExt cx="2068845" cy="1390974"/>
          </a:xfrm>
        </p:grpSpPr>
        <p:sp>
          <p:nvSpPr>
            <p:cNvPr name="Freeform 6" id="6"/>
            <p:cNvSpPr/>
            <p:nvPr/>
          </p:nvSpPr>
          <p:spPr>
            <a:xfrm flipH="false" flipV="false" rot="0">
              <a:off x="0" y="0"/>
              <a:ext cx="2068845" cy="1390974"/>
            </a:xfrm>
            <a:custGeom>
              <a:avLst/>
              <a:gdLst/>
              <a:ahLst/>
              <a:cxnLst/>
              <a:rect r="r" b="b" t="t" l="l"/>
              <a:pathLst>
                <a:path h="1390974" w="2068845">
                  <a:moveTo>
                    <a:pt x="0" y="0"/>
                  </a:moveTo>
                  <a:lnTo>
                    <a:pt x="2068845" y="0"/>
                  </a:lnTo>
                  <a:lnTo>
                    <a:pt x="2068845" y="1390974"/>
                  </a:lnTo>
                  <a:lnTo>
                    <a:pt x="0" y="1390974"/>
                  </a:lnTo>
                  <a:close/>
                </a:path>
              </a:pathLst>
            </a:custGeom>
            <a:gradFill rotWithShape="true">
              <a:gsLst>
                <a:gs pos="0">
                  <a:srgbClr val="013652">
                    <a:alpha val="79000"/>
                  </a:srgbClr>
                </a:gs>
                <a:gs pos="50000">
                  <a:srgbClr val="005B89">
                    <a:alpha val="79000"/>
                  </a:srgbClr>
                </a:gs>
                <a:gs pos="100000">
                  <a:srgbClr val="0295E2">
                    <a:alpha val="79000"/>
                  </a:srgbClr>
                </a:gs>
              </a:gsLst>
              <a:lin ang="2700000"/>
            </a:gradFill>
            <a:ln cap="sq">
              <a:noFill/>
              <a:prstDash val="solid"/>
              <a:miter/>
            </a:ln>
          </p:spPr>
        </p:sp>
        <p:sp>
          <p:nvSpPr>
            <p:cNvPr name="TextBox 7" id="7"/>
            <p:cNvSpPr txBox="true"/>
            <p:nvPr/>
          </p:nvSpPr>
          <p:spPr>
            <a:xfrm>
              <a:off x="0" y="-28575"/>
              <a:ext cx="2068845" cy="141954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8" id="8"/>
          <p:cNvSpPr txBox="true"/>
          <p:nvPr/>
        </p:nvSpPr>
        <p:spPr>
          <a:xfrm rot="0">
            <a:off x="1028700" y="6179761"/>
            <a:ext cx="5992503" cy="3286125"/>
          </a:xfrm>
          <a:prstGeom prst="rect">
            <a:avLst/>
          </a:prstGeom>
        </p:spPr>
        <p:txBody>
          <a:bodyPr anchor="t" rtlCol="false" tIns="0" lIns="0" bIns="0" rIns="0">
            <a:spAutoFit/>
          </a:bodyPr>
          <a:lstStyle/>
          <a:p>
            <a:pPr algn="l" marL="0" indent="0" lvl="0">
              <a:lnSpc>
                <a:spcPts val="8640"/>
              </a:lnSpc>
              <a:spcBef>
                <a:spcPct val="0"/>
              </a:spcBef>
            </a:pPr>
            <a:r>
              <a:rPr lang="en-US" b="true" sz="7200">
                <a:solidFill>
                  <a:srgbClr val="FFFFFF"/>
                </a:solidFill>
                <a:latin typeface="League Spartan"/>
                <a:ea typeface="League Spartan"/>
                <a:cs typeface="League Spartan"/>
                <a:sym typeface="League Spartan"/>
              </a:rPr>
              <a:t>Grandes beneficios de la IA</a:t>
            </a:r>
          </a:p>
        </p:txBody>
      </p:sp>
      <p:sp>
        <p:nvSpPr>
          <p:cNvPr name="TextBox 9" id="9"/>
          <p:cNvSpPr txBox="true"/>
          <p:nvPr/>
        </p:nvSpPr>
        <p:spPr>
          <a:xfrm rot="0">
            <a:off x="8936158" y="1177732"/>
            <a:ext cx="8323142" cy="1397000"/>
          </a:xfrm>
          <a:prstGeom prst="rect">
            <a:avLst/>
          </a:prstGeom>
        </p:spPr>
        <p:txBody>
          <a:bodyPr anchor="t" rtlCol="false" tIns="0" lIns="0" bIns="0" rIns="0">
            <a:spAutoFit/>
          </a:bodyPr>
          <a:lstStyle/>
          <a:p>
            <a:pPr algn="just" marL="0" indent="0" lvl="0">
              <a:lnSpc>
                <a:spcPts val="2800"/>
              </a:lnSpc>
              <a:spcBef>
                <a:spcPct val="0"/>
              </a:spcBef>
            </a:pPr>
            <a:r>
              <a:rPr lang="en-US" b="true" sz="2000">
                <a:solidFill>
                  <a:srgbClr val="FFFFFF"/>
                </a:solidFill>
                <a:latin typeface="Montserrat Bold"/>
                <a:ea typeface="Montserrat Bold"/>
                <a:cs typeface="Montserrat Bold"/>
                <a:sym typeface="Montserrat Bold"/>
              </a:rPr>
              <a:t>Automatización de tareas repetitivas: </a:t>
            </a:r>
            <a:r>
              <a:rPr lang="en-US" sz="2000">
                <a:solidFill>
                  <a:srgbClr val="FFFFFF"/>
                </a:solidFill>
                <a:latin typeface="Montserrat"/>
                <a:ea typeface="Montserrat"/>
                <a:cs typeface="Montserrat"/>
                <a:sym typeface="Montserrat"/>
              </a:rPr>
              <a:t>Las IAs pueden realizar tareas repetitivas y monótonas de manera eficiente y sin errores, liberando a los humanos para realizar tareas más creativas y estratégicas.</a:t>
            </a:r>
          </a:p>
        </p:txBody>
      </p:sp>
      <p:sp>
        <p:nvSpPr>
          <p:cNvPr name="TextBox 10" id="10"/>
          <p:cNvSpPr txBox="true"/>
          <p:nvPr/>
        </p:nvSpPr>
        <p:spPr>
          <a:xfrm rot="0">
            <a:off x="8936158" y="3440031"/>
            <a:ext cx="8323142" cy="1044575"/>
          </a:xfrm>
          <a:prstGeom prst="rect">
            <a:avLst/>
          </a:prstGeom>
        </p:spPr>
        <p:txBody>
          <a:bodyPr anchor="t" rtlCol="false" tIns="0" lIns="0" bIns="0" rIns="0">
            <a:spAutoFit/>
          </a:bodyPr>
          <a:lstStyle/>
          <a:p>
            <a:pPr algn="just" marL="0" indent="0" lvl="0">
              <a:lnSpc>
                <a:spcPts val="2800"/>
              </a:lnSpc>
              <a:spcBef>
                <a:spcPct val="0"/>
              </a:spcBef>
            </a:pPr>
            <a:r>
              <a:rPr lang="en-US" b="true" sz="2000">
                <a:solidFill>
                  <a:srgbClr val="FFFFFF"/>
                </a:solidFill>
                <a:latin typeface="Montserrat Bold"/>
                <a:ea typeface="Montserrat Bold"/>
                <a:cs typeface="Montserrat Bold"/>
                <a:sym typeface="Montserrat Bold"/>
              </a:rPr>
              <a:t>Eficiencia Operativa: </a:t>
            </a:r>
            <a:r>
              <a:rPr lang="en-US" sz="2000">
                <a:solidFill>
                  <a:srgbClr val="FFFFFF"/>
                </a:solidFill>
                <a:latin typeface="Montserrat"/>
                <a:ea typeface="Montserrat"/>
                <a:cs typeface="Montserrat"/>
                <a:sym typeface="Montserrat"/>
              </a:rPr>
              <a:t>En muchos sectores, la IA puede mejorar la eficiencia operativa al analizar grandes cantidades de datos, identificar patrones y tomar decisiones rápidas y precisas.</a:t>
            </a:r>
          </a:p>
        </p:txBody>
      </p:sp>
      <p:sp>
        <p:nvSpPr>
          <p:cNvPr name="AutoShape 11" id="11"/>
          <p:cNvSpPr/>
          <p:nvPr/>
        </p:nvSpPr>
        <p:spPr>
          <a:xfrm>
            <a:off x="8936158" y="972429"/>
            <a:ext cx="718344" cy="0"/>
          </a:xfrm>
          <a:prstGeom prst="line">
            <a:avLst/>
          </a:prstGeom>
          <a:ln cap="flat" w="57150">
            <a:gradFill>
              <a:gsLst>
                <a:gs pos="0">
                  <a:srgbClr val="00537F">
                    <a:alpha val="100000"/>
                  </a:srgbClr>
                </a:gs>
                <a:gs pos="50000">
                  <a:srgbClr val="005B89">
                    <a:alpha val="100000"/>
                  </a:srgbClr>
                </a:gs>
                <a:gs pos="100000">
                  <a:srgbClr val="45BFFF">
                    <a:alpha val="100000"/>
                  </a:srgbClr>
                </a:gs>
              </a:gsLst>
              <a:lin ang="0"/>
            </a:gradFill>
            <a:prstDash val="solid"/>
            <a:headEnd type="none" len="sm" w="sm"/>
            <a:tailEnd type="none" len="sm" w="sm"/>
          </a:ln>
        </p:spPr>
      </p:sp>
      <p:sp>
        <p:nvSpPr>
          <p:cNvPr name="AutoShape 12" id="12"/>
          <p:cNvSpPr/>
          <p:nvPr/>
        </p:nvSpPr>
        <p:spPr>
          <a:xfrm flipV="true">
            <a:off x="8936158" y="3234728"/>
            <a:ext cx="718344" cy="0"/>
          </a:xfrm>
          <a:prstGeom prst="line">
            <a:avLst/>
          </a:prstGeom>
          <a:ln cap="flat" w="57150">
            <a:gradFill>
              <a:gsLst>
                <a:gs pos="0">
                  <a:srgbClr val="00537F">
                    <a:alpha val="100000"/>
                  </a:srgbClr>
                </a:gs>
                <a:gs pos="50000">
                  <a:srgbClr val="005B89">
                    <a:alpha val="100000"/>
                  </a:srgbClr>
                </a:gs>
                <a:gs pos="100000">
                  <a:srgbClr val="45BFFF">
                    <a:alpha val="100000"/>
                  </a:srgbClr>
                </a:gs>
              </a:gsLst>
              <a:lin ang="0"/>
            </a:gradFill>
            <a:prstDash val="solid"/>
            <a:headEnd type="none" len="sm" w="sm"/>
            <a:tailEnd type="none" len="sm" w="sm"/>
          </a:ln>
        </p:spPr>
      </p:sp>
      <p:sp>
        <p:nvSpPr>
          <p:cNvPr name="TextBox 13" id="13"/>
          <p:cNvSpPr txBox="true"/>
          <p:nvPr/>
        </p:nvSpPr>
        <p:spPr>
          <a:xfrm rot="0">
            <a:off x="8936158" y="5702330"/>
            <a:ext cx="8323142" cy="1397000"/>
          </a:xfrm>
          <a:prstGeom prst="rect">
            <a:avLst/>
          </a:prstGeom>
        </p:spPr>
        <p:txBody>
          <a:bodyPr anchor="t" rtlCol="false" tIns="0" lIns="0" bIns="0" rIns="0">
            <a:spAutoFit/>
          </a:bodyPr>
          <a:lstStyle/>
          <a:p>
            <a:pPr algn="just" marL="0" indent="0" lvl="0">
              <a:lnSpc>
                <a:spcPts val="2800"/>
              </a:lnSpc>
              <a:spcBef>
                <a:spcPct val="0"/>
              </a:spcBef>
            </a:pPr>
            <a:r>
              <a:rPr lang="en-US" b="true" sz="2000">
                <a:solidFill>
                  <a:srgbClr val="FFFFFF"/>
                </a:solidFill>
                <a:latin typeface="Montserrat Bold"/>
                <a:ea typeface="Montserrat Bold"/>
                <a:cs typeface="Montserrat Bold"/>
                <a:sym typeface="Montserrat Bold"/>
              </a:rPr>
              <a:t>Asistencia en la toma de decisiones: </a:t>
            </a:r>
            <a:r>
              <a:rPr lang="en-US" sz="2000">
                <a:solidFill>
                  <a:srgbClr val="FFFFFF"/>
                </a:solidFill>
                <a:latin typeface="Montserrat"/>
                <a:ea typeface="Montserrat"/>
                <a:cs typeface="Montserrat"/>
                <a:sym typeface="Montserrat"/>
              </a:rPr>
              <a:t>Los sistemas de IA pueden proporcionar análisis y recomendaciones basadas en datos, ayudando a los tomadores de decisiones a evaluar diferentes escenarios y tomar decisiones más informadas.</a:t>
            </a:r>
          </a:p>
        </p:txBody>
      </p:sp>
      <p:sp>
        <p:nvSpPr>
          <p:cNvPr name="AutoShape 14" id="14"/>
          <p:cNvSpPr/>
          <p:nvPr/>
        </p:nvSpPr>
        <p:spPr>
          <a:xfrm flipV="true">
            <a:off x="8936158" y="5497027"/>
            <a:ext cx="718344" cy="0"/>
          </a:xfrm>
          <a:prstGeom prst="line">
            <a:avLst/>
          </a:prstGeom>
          <a:ln cap="flat" w="57150">
            <a:gradFill>
              <a:gsLst>
                <a:gs pos="0">
                  <a:srgbClr val="00537F">
                    <a:alpha val="100000"/>
                  </a:srgbClr>
                </a:gs>
                <a:gs pos="50000">
                  <a:srgbClr val="005B89">
                    <a:alpha val="100000"/>
                  </a:srgbClr>
                </a:gs>
                <a:gs pos="100000">
                  <a:srgbClr val="45BFFF">
                    <a:alpha val="100000"/>
                  </a:srgbClr>
                </a:gs>
              </a:gsLst>
              <a:lin ang="0"/>
            </a:gradFill>
            <a:prstDash val="solid"/>
            <a:headEnd type="none" len="sm" w="sm"/>
            <a:tailEnd type="none" len="sm" w="sm"/>
          </a:ln>
        </p:spPr>
      </p:sp>
      <p:sp>
        <p:nvSpPr>
          <p:cNvPr name="TextBox 15" id="15"/>
          <p:cNvSpPr txBox="true"/>
          <p:nvPr/>
        </p:nvSpPr>
        <p:spPr>
          <a:xfrm rot="0">
            <a:off x="8936158" y="7964629"/>
            <a:ext cx="8323142" cy="1397000"/>
          </a:xfrm>
          <a:prstGeom prst="rect">
            <a:avLst/>
          </a:prstGeom>
        </p:spPr>
        <p:txBody>
          <a:bodyPr anchor="t" rtlCol="false" tIns="0" lIns="0" bIns="0" rIns="0">
            <a:spAutoFit/>
          </a:bodyPr>
          <a:lstStyle/>
          <a:p>
            <a:pPr algn="l" marL="0" indent="0" lvl="0">
              <a:lnSpc>
                <a:spcPts val="2800"/>
              </a:lnSpc>
              <a:spcBef>
                <a:spcPct val="0"/>
              </a:spcBef>
            </a:pPr>
            <a:r>
              <a:rPr lang="en-US" b="true" sz="2000">
                <a:solidFill>
                  <a:srgbClr val="FFFFFF"/>
                </a:solidFill>
                <a:latin typeface="Montserrat Bold"/>
                <a:ea typeface="Montserrat Bold"/>
                <a:cs typeface="Montserrat Bold"/>
                <a:sym typeface="Montserrat Bold"/>
              </a:rPr>
              <a:t>Innovación en la industria: </a:t>
            </a:r>
            <a:r>
              <a:rPr lang="en-US" sz="2000">
                <a:solidFill>
                  <a:srgbClr val="FFFFFF"/>
                </a:solidFill>
                <a:latin typeface="Montserrat"/>
                <a:ea typeface="Montserrat"/>
                <a:cs typeface="Montserrat"/>
                <a:sym typeface="Montserrat"/>
              </a:rPr>
              <a:t>La IA impulsa la innovación al facilitar el desarrollo de tecnologías emergentes como vechículos autónomos, robótica avanzada, realidad aumentada y virtual, entre otros.</a:t>
            </a:r>
          </a:p>
        </p:txBody>
      </p:sp>
      <p:sp>
        <p:nvSpPr>
          <p:cNvPr name="AutoShape 16" id="16"/>
          <p:cNvSpPr/>
          <p:nvPr/>
        </p:nvSpPr>
        <p:spPr>
          <a:xfrm>
            <a:off x="8936158" y="7759326"/>
            <a:ext cx="718344" cy="0"/>
          </a:xfrm>
          <a:prstGeom prst="line">
            <a:avLst/>
          </a:prstGeom>
          <a:ln cap="flat" w="57150">
            <a:gradFill>
              <a:gsLst>
                <a:gs pos="0">
                  <a:srgbClr val="00537F">
                    <a:alpha val="100000"/>
                  </a:srgbClr>
                </a:gs>
                <a:gs pos="50000">
                  <a:srgbClr val="005B89">
                    <a:alpha val="100000"/>
                  </a:srgbClr>
                </a:gs>
                <a:gs pos="100000">
                  <a:srgbClr val="45BFFF">
                    <a:alpha val="100000"/>
                  </a:srgbClr>
                </a:gs>
              </a:gsLst>
              <a:lin ang="0"/>
            </a:gra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DAF9S6QucR0</dc:identifier>
  <dcterms:modified xsi:type="dcterms:W3CDTF">2011-08-01T06:04:30Z</dcterms:modified>
  <cp:revision>1</cp:revision>
  <dc:title>Clase 5</dc:title>
</cp:coreProperties>
</file>